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277" r:id="rId3"/>
    <p:sldId id="279" r:id="rId4"/>
    <p:sldId id="299" r:id="rId5"/>
    <p:sldId id="311" r:id="rId6"/>
    <p:sldId id="313" r:id="rId7"/>
    <p:sldId id="310" r:id="rId8"/>
    <p:sldId id="287" r:id="rId9"/>
    <p:sldId id="288" r:id="rId10"/>
    <p:sldId id="290" r:id="rId11"/>
    <p:sldId id="293" r:id="rId12"/>
    <p:sldId id="304" r:id="rId13"/>
    <p:sldId id="305" r:id="rId14"/>
    <p:sldId id="306" r:id="rId15"/>
    <p:sldId id="278" r:id="rId16"/>
    <p:sldId id="276" r:id="rId17"/>
    <p:sldId id="307" r:id="rId18"/>
    <p:sldId id="308" r:id="rId19"/>
    <p:sldId id="314" r:id="rId20"/>
    <p:sldId id="303" r:id="rId21"/>
    <p:sldId id="309" r:id="rId22"/>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103"/>
    <a:srgbClr val="B20206"/>
    <a:srgbClr val="DA0002"/>
    <a:srgbClr val="C60001"/>
    <a:srgbClr val="DA0205"/>
    <a:srgbClr val="FE6700"/>
    <a:srgbClr val="006600"/>
    <a:srgbClr val="FF781D"/>
    <a:srgbClr val="FF6F0D"/>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15" autoAdjust="0"/>
    <p:restoredTop sz="76599"/>
  </p:normalViewPr>
  <p:slideViewPr>
    <p:cSldViewPr snapToGrid="0" snapToObjects="1">
      <p:cViewPr varScale="1">
        <p:scale>
          <a:sx n="96" d="100"/>
          <a:sy n="96" d="100"/>
        </p:scale>
        <p:origin x="1368" y="176"/>
      </p:cViewPr>
      <p:guideLst>
        <p:guide orient="horz" pos="309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8C11D50D-421E-4305-9929-436728ED0D15}" type="datetimeFigureOut">
              <a:rPr lang="en-US" smtClean="0"/>
              <a:t>4/23/19</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E6D7723E-4299-47A5-83A6-CB8AEFE555FA}" type="slidenum">
              <a:rPr lang="en-US" smtClean="0"/>
              <a:t>‹#›</a:t>
            </a:fld>
            <a:endParaRPr lang="en-US"/>
          </a:p>
        </p:txBody>
      </p:sp>
    </p:spTree>
    <p:extLst>
      <p:ext uri="{BB962C8B-B14F-4D97-AF65-F5344CB8AC3E}">
        <p14:creationId xmlns:p14="http://schemas.microsoft.com/office/powerpoint/2010/main" val="954773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0E5A2C0-C1EC-4CE6-9075-6F9D02A732DC}" type="datetimeFigureOut">
              <a:rPr lang="en-US" smtClean="0"/>
              <a:t>4/23/19</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13BF0062-DE2B-4149-880B-67F14EAF4CCD}" type="slidenum">
              <a:rPr lang="en-US" smtClean="0"/>
              <a:t>‹#›</a:t>
            </a:fld>
            <a:endParaRPr lang="en-US"/>
          </a:p>
        </p:txBody>
      </p:sp>
    </p:spTree>
    <p:extLst>
      <p:ext uri="{BB962C8B-B14F-4D97-AF65-F5344CB8AC3E}">
        <p14:creationId xmlns:p14="http://schemas.microsoft.com/office/powerpoint/2010/main" val="189631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a:t>
            </a:fld>
            <a:endParaRPr lang="en-US"/>
          </a:p>
        </p:txBody>
      </p:sp>
    </p:spTree>
    <p:extLst>
      <p:ext uri="{BB962C8B-B14F-4D97-AF65-F5344CB8AC3E}">
        <p14:creationId xmlns:p14="http://schemas.microsoft.com/office/powerpoint/2010/main" val="36009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BF0062-DE2B-4149-880B-67F14EAF4CCD}" type="slidenum">
              <a:rPr lang="en-US" smtClean="0"/>
              <a:t>11</a:t>
            </a:fld>
            <a:endParaRPr lang="en-US"/>
          </a:p>
        </p:txBody>
      </p:sp>
    </p:spTree>
    <p:extLst>
      <p:ext uri="{BB962C8B-B14F-4D97-AF65-F5344CB8AC3E}">
        <p14:creationId xmlns:p14="http://schemas.microsoft.com/office/powerpoint/2010/main" val="2305496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12</a:t>
            </a:fld>
            <a:endParaRPr lang="en-US"/>
          </a:p>
        </p:txBody>
      </p:sp>
    </p:spTree>
    <p:extLst>
      <p:ext uri="{BB962C8B-B14F-4D97-AF65-F5344CB8AC3E}">
        <p14:creationId xmlns:p14="http://schemas.microsoft.com/office/powerpoint/2010/main" val="2446800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13</a:t>
            </a:fld>
            <a:endParaRPr lang="en-US"/>
          </a:p>
        </p:txBody>
      </p:sp>
    </p:spTree>
    <p:extLst>
      <p:ext uri="{BB962C8B-B14F-4D97-AF65-F5344CB8AC3E}">
        <p14:creationId xmlns:p14="http://schemas.microsoft.com/office/powerpoint/2010/main" val="2390691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Carbs: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Lower glycemic index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Reduce refined carbs and sugars</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Protein: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1-1.5 g/kg body weight.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Recommended increased protein intake for helping satiety.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kidney disease is present, lower protein intake to 0.8 g/kg bodyweight per day.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Higher protein has been shown to increase insulin response. </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Fat: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Recommended 20-35% of total calories.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Avoid trans-fats,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Mediterranean diets high in </a:t>
            </a:r>
            <a:r>
              <a:rPr lang="en-US" dirty="0" err="1">
                <a:latin typeface="Times New Roman" panose="02020603050405020304" pitchFamily="18" charset="0"/>
                <a:cs typeface="Times New Roman" panose="02020603050405020304" pitchFamily="18" charset="0"/>
              </a:rPr>
              <a:t>Moufas</a:t>
            </a:r>
            <a:r>
              <a:rPr lang="en-US" dirty="0">
                <a:latin typeface="Times New Roman" panose="02020603050405020304" pitchFamily="18" charset="0"/>
                <a:cs typeface="Times New Roman" panose="02020603050405020304" pitchFamily="18" charset="0"/>
              </a:rPr>
              <a:t> seem to help, but supplements do not.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Sodium: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&lt; 2300 mg/day.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special supplements, except that metformin causes B12 deficiency.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vitamins have not been tested for long-term safety, but I personally recommend AREDS supplements for vision.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Nonnutritive sweeteners are generally recommended to replace sugar but have a lifetime intake limit. </a:t>
            </a: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15</a:t>
            </a:fld>
            <a:endParaRPr lang="en-US"/>
          </a:p>
        </p:txBody>
      </p:sp>
    </p:spTree>
    <p:extLst>
      <p:ext uri="{BB962C8B-B14F-4D97-AF65-F5344CB8AC3E}">
        <p14:creationId xmlns:p14="http://schemas.microsoft.com/office/powerpoint/2010/main" val="1424858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16</a:t>
            </a:fld>
            <a:endParaRPr lang="en-US"/>
          </a:p>
        </p:txBody>
      </p:sp>
    </p:spTree>
    <p:extLst>
      <p:ext uri="{BB962C8B-B14F-4D97-AF65-F5344CB8AC3E}">
        <p14:creationId xmlns:p14="http://schemas.microsoft.com/office/powerpoint/2010/main" val="4028265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17</a:t>
            </a:fld>
            <a:endParaRPr lang="en-US"/>
          </a:p>
        </p:txBody>
      </p:sp>
    </p:spTree>
    <p:extLst>
      <p:ext uri="{BB962C8B-B14F-4D97-AF65-F5344CB8AC3E}">
        <p14:creationId xmlns:p14="http://schemas.microsoft.com/office/powerpoint/2010/main" val="3560185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BF0062-DE2B-4149-880B-67F14EAF4CCD}" type="slidenum">
              <a:rPr lang="en-US" smtClean="0"/>
              <a:t>20</a:t>
            </a:fld>
            <a:endParaRPr lang="en-US"/>
          </a:p>
        </p:txBody>
      </p:sp>
    </p:spTree>
    <p:extLst>
      <p:ext uri="{BB962C8B-B14F-4D97-AF65-F5344CB8AC3E}">
        <p14:creationId xmlns:p14="http://schemas.microsoft.com/office/powerpoint/2010/main" val="387210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World Health Organization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HbA1c of 6.5% is recommended as the cut point for diagnosing diabetes. A value less than 6.5% does not exclude diabetes diagnosed using glucose tests. The expert group concluded that there is currently insufficient evidence to make any formal recommendation on the interpretation of HbA1c levels below 6.5%</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American Diabetes Association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Patients with prediabetes are defined by the presence of IFG and/or IGT and/or A1C 5.7–6.4% (39–47 mmol/</a:t>
            </a:r>
            <a:r>
              <a:rPr lang="en-US" sz="2400" dirty="0" err="1">
                <a:latin typeface="Times New Roman" panose="02020603050405020304" pitchFamily="18" charset="0"/>
                <a:cs typeface="Times New Roman" panose="02020603050405020304" pitchFamily="18" charset="0"/>
              </a:rPr>
              <a:t>mol</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Patients with two HbA1c tests 6.5% or above are diabetic. 90-95% of these cases are type 2 diabetes.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reasonable A1C goal for many nonpregnant adults is &lt;7% (specifically referring to type 2</a:t>
            </a: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2</a:t>
            </a:fld>
            <a:endParaRPr lang="en-US"/>
          </a:p>
        </p:txBody>
      </p:sp>
    </p:spTree>
    <p:extLst>
      <p:ext uri="{BB962C8B-B14F-4D97-AF65-F5344CB8AC3E}">
        <p14:creationId xmlns:p14="http://schemas.microsoft.com/office/powerpoint/2010/main" val="91595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is not the only way to diagnose diabetes, but is the most common.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Other tests include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Fasting Plasma Glucose (FPG)</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100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100 to 125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126 mg/dl or higher</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Oral Glucose Test</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140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140 to 199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200 mg/dl or higher</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Random plasma glucose tests above 200 mg/dl are also indicative of diabetes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does not require fasting or taking 75g of glucose at one time, and is more sensitive than a random plasma glucose test.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is also important because it is used after diagnosis of diabetes to determine how well patients are managing their hyperglycemia.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Recommendations for HbA1c testing from the American Diabetes Association for individuals with diabetes (any type):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is also important because it is used after diagnosis of diabetes to determine how well patients are managing their hyperglycemia.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Recommendations for HbA1c testing from the American Diabetes Association for individuals with diabetes (any type):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 least two times per year if meeting treatment goals and stable glycemic control</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Quarterly in patients whose therapy has changed or who are not meeting goals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&lt; 7% are considered good management of hyperglycemia. Results between 7% and 9.3% are considered fair management of hyperglycemia. Results above 9.3% are considered poor management of hyperglycemia.</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3</a:t>
            </a:fld>
            <a:endParaRPr lang="en-US"/>
          </a:p>
        </p:txBody>
      </p:sp>
    </p:spTree>
    <p:extLst>
      <p:ext uri="{BB962C8B-B14F-4D97-AF65-F5344CB8AC3E}">
        <p14:creationId xmlns:p14="http://schemas.microsoft.com/office/powerpoint/2010/main" val="179335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4</a:t>
            </a:fld>
            <a:endParaRPr lang="en-US"/>
          </a:p>
        </p:txBody>
      </p:sp>
    </p:spTree>
    <p:extLst>
      <p:ext uri="{BB962C8B-B14F-4D97-AF65-F5344CB8AC3E}">
        <p14:creationId xmlns:p14="http://schemas.microsoft.com/office/powerpoint/2010/main" val="386407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5</a:t>
            </a:fld>
            <a:endParaRPr lang="en-US"/>
          </a:p>
        </p:txBody>
      </p:sp>
    </p:spTree>
    <p:extLst>
      <p:ext uri="{BB962C8B-B14F-4D97-AF65-F5344CB8AC3E}">
        <p14:creationId xmlns:p14="http://schemas.microsoft.com/office/powerpoint/2010/main" val="207811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6</a:t>
            </a:fld>
            <a:endParaRPr lang="en-US"/>
          </a:p>
        </p:txBody>
      </p:sp>
    </p:spTree>
    <p:extLst>
      <p:ext uri="{BB962C8B-B14F-4D97-AF65-F5344CB8AC3E}">
        <p14:creationId xmlns:p14="http://schemas.microsoft.com/office/powerpoint/2010/main" val="1063218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PLAN: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Since diabetes is so prevalent among Americans, we recommend incorporating diabetes management education into health class curriculum at an early age. This will encourage healthy habits that will help if the student, or one of their family members, is ever diagnosed with diabetes.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Requiring high school students to get an initial HbA1c screen can help set healthy habits and give a baseline on how to improve or maintain a healthy lifestyle.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Community education, action and outreach programs</a:t>
            </a:r>
          </a:p>
          <a:p>
            <a:pPr marL="342900" indent="-34290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DO: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Of course for this to be implement, it would have to pass state and/or federal legislature.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It would be interesting if a government body agreed to subsidize HbA1c testing for diabetes management and prevention testing with community education, action and outreach programs. Studies could be conducted to see if the programs save Medicare and Medicaid money for diabetes treatment. </a:t>
            </a:r>
          </a:p>
          <a:p>
            <a:pPr marL="342900" indent="-34290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STUDY: </a:t>
            </a:r>
          </a:p>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As a stipulation for participating in government subsidized screening, deidentified test results, and possibly demographics could be conducted to continually improve the programs, and see if it’s effective.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Times New Roman" panose="02020603050405020304" pitchFamily="18" charset="0"/>
                <a:cs typeface="Times New Roman" panose="02020603050405020304" pitchFamily="18" charset="0"/>
              </a:rPr>
              <a:t>It would be interesting if a government body agreed to subsidize HbA1c testing for diabetes management and prevention testing with community education, action and outreach programs. Studies could be conducted to see if the programs save Medicare and Medicaid money for diabetes treatment. </a:t>
            </a:r>
          </a:p>
          <a:p>
            <a:pPr marL="342900" indent="-34290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ACT: As the results of the survey are analyzed, it can show what is most and least effective. Then root cause analysis can help improve the program</a:t>
            </a: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8</a:t>
            </a:fld>
            <a:endParaRPr lang="en-US"/>
          </a:p>
        </p:txBody>
      </p:sp>
    </p:spTree>
    <p:extLst>
      <p:ext uri="{BB962C8B-B14F-4D97-AF65-F5344CB8AC3E}">
        <p14:creationId xmlns:p14="http://schemas.microsoft.com/office/powerpoint/2010/main" val="462295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As part of improving this measure, we think that personalized screening results with simple to read results and suggestions for improvement can help people have the power to take control of their health.</a:t>
            </a:r>
          </a:p>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Successful implementation of the community education, action, outreach and screening program would be measured by analyzing data collected with screenings. </a:t>
            </a:r>
          </a:p>
          <a:p>
            <a:pPr marL="342900"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Another way to measure success could be participation and surveys from people who participate in the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Flags include: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First-degree relative with diabetes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risk race/ethnicity (African American, Latino, Native American, Asian American, or Pacific Islander)</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History of Cardiovascular Disease (CVD)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Hypertension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Low HDL Cholesterol or high LDL Cholesterol</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Physical inactivity</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Women with polycystic ovarian syndrome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Over 45 years of age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has been more than the recommended time since you last HbA1c test</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year for prediabetics</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3 years for women that have had gestational diabetes</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3 years for individuals over 45 years of age</a:t>
            </a: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9</a:t>
            </a:fld>
            <a:endParaRPr lang="en-US"/>
          </a:p>
        </p:txBody>
      </p:sp>
    </p:spTree>
    <p:extLst>
      <p:ext uri="{BB962C8B-B14F-4D97-AF65-F5344CB8AC3E}">
        <p14:creationId xmlns:p14="http://schemas.microsoft.com/office/powerpoint/2010/main" val="4185108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10</a:t>
            </a:fld>
            <a:endParaRPr lang="en-US"/>
          </a:p>
        </p:txBody>
      </p:sp>
    </p:spTree>
    <p:extLst>
      <p:ext uri="{BB962C8B-B14F-4D97-AF65-F5344CB8AC3E}">
        <p14:creationId xmlns:p14="http://schemas.microsoft.com/office/powerpoint/2010/main" val="113272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85199C-8F6E-EF42-BC31-C0B69F8216B5}"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30749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31106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12345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4202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85199C-8F6E-EF42-BC31-C0B69F8216B5}"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31719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85199C-8F6E-EF42-BC31-C0B69F8216B5}"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85346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85199C-8F6E-EF42-BC31-C0B69F8216B5}" type="datetimeFigureOut">
              <a:rPr lang="en-US" smtClean="0"/>
              <a:t>4/23/19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201738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85199C-8F6E-EF42-BC31-C0B69F8216B5}" type="datetimeFigureOut">
              <a:rPr lang="en-US" smtClean="0"/>
              <a:t>4/23/19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72090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5199C-8F6E-EF42-BC31-C0B69F8216B5}" type="datetimeFigureOut">
              <a:rPr lang="en-US" smtClean="0"/>
              <a:t>4/23/19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88047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85199C-8F6E-EF42-BC31-C0B69F8216B5}"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98724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85199C-8F6E-EF42-BC31-C0B69F8216B5}"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203455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5199C-8F6E-EF42-BC31-C0B69F8216B5}" type="datetimeFigureOut">
              <a:rPr lang="en-US" smtClean="0"/>
              <a:t>4/23/19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3B902-8947-A344-834E-898183AEA1E7}" type="slidenum">
              <a:rPr lang="en-US" smtClean="0"/>
              <a:t>‹#›</a:t>
            </a:fld>
            <a:endParaRPr lang="en-US"/>
          </a:p>
        </p:txBody>
      </p:sp>
    </p:spTree>
    <p:extLst>
      <p:ext uri="{BB962C8B-B14F-4D97-AF65-F5344CB8AC3E}">
        <p14:creationId xmlns:p14="http://schemas.microsoft.com/office/powerpoint/2010/main" val="2070514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DA60E9-005C-406B-9E3D-DDA4B5079B2C}"/>
              </a:ext>
            </a:extLst>
          </p:cNvPr>
          <p:cNvPicPr>
            <a:picLocks noChangeAspect="1"/>
          </p:cNvPicPr>
          <p:nvPr/>
        </p:nvPicPr>
        <p:blipFill>
          <a:blip r:embed="rId3"/>
          <a:stretch>
            <a:fillRect/>
          </a:stretch>
        </p:blipFill>
        <p:spPr>
          <a:xfrm>
            <a:off x="4570759" y="2091246"/>
            <a:ext cx="7609061" cy="4391932"/>
          </a:xfrm>
          <a:prstGeom prst="rect">
            <a:avLst/>
          </a:prstGeom>
        </p:spPr>
      </p:pic>
      <p:sp>
        <p:nvSpPr>
          <p:cNvPr id="5" name="Title 1"/>
          <p:cNvSpPr>
            <a:spLocks noGrp="1"/>
          </p:cNvSpPr>
          <p:nvPr>
            <p:ph type="ctrTitle"/>
          </p:nvPr>
        </p:nvSpPr>
        <p:spPr>
          <a:xfrm>
            <a:off x="0" y="838200"/>
            <a:ext cx="12192000" cy="1170432"/>
          </a:xfrm>
          <a:solidFill>
            <a:srgbClr val="B20206"/>
          </a:solidFill>
          <a:effectLst>
            <a:outerShdw blurRad="50800" dist="38100" dir="2700000" algn="tl" rotWithShape="0">
              <a:prstClr val="black">
                <a:alpha val="40000"/>
              </a:prstClr>
            </a:outerShdw>
          </a:effectLst>
        </p:spPr>
        <p:txBody>
          <a:bodyPr>
            <a:noAutofit/>
          </a:bodyPr>
          <a:lstStyle/>
          <a:p>
            <a:r>
              <a:rPr lang="en-US" sz="3600" b="1" dirty="0">
                <a:solidFill>
                  <a:schemeClr val="bg1"/>
                </a:solidFill>
                <a:latin typeface="Times New Roman" panose="02020603050405020304" pitchFamily="18" charset="0"/>
                <a:cs typeface="Times New Roman" panose="02020603050405020304" pitchFamily="18" charset="0"/>
              </a:rPr>
              <a:t>Donut Give Up!</a:t>
            </a:r>
            <a:br>
              <a:rPr lang="en-US" sz="3600" b="1" dirty="0">
                <a:solidFill>
                  <a:schemeClr val="bg1"/>
                </a:solidFill>
                <a:latin typeface="Times New Roman" panose="02020603050405020304" pitchFamily="18" charset="0"/>
                <a:cs typeface="Times New Roman" panose="02020603050405020304" pitchFamily="18" charset="0"/>
              </a:rPr>
            </a:b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6" name="Subtitle 2"/>
          <p:cNvSpPr>
            <a:spLocks noGrp="1"/>
          </p:cNvSpPr>
          <p:nvPr>
            <p:ph type="subTitle" idx="1"/>
          </p:nvPr>
        </p:nvSpPr>
        <p:spPr>
          <a:xfrm>
            <a:off x="1343608" y="2210212"/>
            <a:ext cx="8248261" cy="4507959"/>
          </a:xfrm>
        </p:spPr>
        <p:txBody>
          <a:bodyPr vert="horz" lIns="91440" tIns="45720" rIns="91440" bIns="45720" rtlCol="0" anchor="ctr">
            <a:noAutofit/>
          </a:bodyPr>
          <a:lstStyle/>
          <a:p>
            <a:pPr algn="l">
              <a:spcBef>
                <a:spcPct val="0"/>
              </a:spcBef>
            </a:pPr>
            <a:r>
              <a:rPr lang="en-US" sz="3600" b="1" dirty="0">
                <a:solidFill>
                  <a:srgbClr val="AD0103"/>
                </a:solidFill>
                <a:latin typeface="Times New Roman" panose="02020603050405020304" pitchFamily="18" charset="0"/>
                <a:ea typeface="+mj-ea"/>
                <a:cs typeface="Times New Roman" panose="02020603050405020304" pitchFamily="18" charset="0"/>
              </a:rPr>
              <a:t>Crissy Neff</a:t>
            </a:r>
          </a:p>
          <a:p>
            <a:pPr algn="l">
              <a:spcBef>
                <a:spcPct val="0"/>
              </a:spcBef>
            </a:pPr>
            <a:r>
              <a:rPr lang="en-US" sz="3600" b="1" dirty="0">
                <a:solidFill>
                  <a:srgbClr val="AD0103"/>
                </a:solidFill>
                <a:latin typeface="Times New Roman" panose="02020603050405020304" pitchFamily="18" charset="0"/>
                <a:ea typeface="+mj-ea"/>
                <a:cs typeface="Times New Roman" panose="02020603050405020304" pitchFamily="18" charset="0"/>
              </a:rPr>
              <a:t>David Sant</a:t>
            </a:r>
          </a:p>
          <a:p>
            <a:pPr algn="l">
              <a:spcBef>
                <a:spcPct val="0"/>
              </a:spcBef>
            </a:pPr>
            <a:r>
              <a:rPr lang="en-US" sz="3600" b="1" dirty="0">
                <a:solidFill>
                  <a:srgbClr val="AD0103"/>
                </a:solidFill>
                <a:latin typeface="Times New Roman" panose="02020603050405020304" pitchFamily="18" charset="0"/>
                <a:ea typeface="+mj-ea"/>
                <a:cs typeface="Times New Roman" panose="02020603050405020304" pitchFamily="18" charset="0"/>
              </a:rPr>
              <a:t>Patrice </a:t>
            </a:r>
            <a:r>
              <a:rPr lang="en-US" sz="3600" b="1" dirty="0" err="1">
                <a:solidFill>
                  <a:srgbClr val="AD0103"/>
                </a:solidFill>
                <a:latin typeface="Times New Roman" panose="02020603050405020304" pitchFamily="18" charset="0"/>
                <a:ea typeface="+mj-ea"/>
                <a:cs typeface="Times New Roman" panose="02020603050405020304" pitchFamily="18" charset="0"/>
              </a:rPr>
              <a:t>Secrist</a:t>
            </a:r>
            <a:endParaRPr lang="en-US" sz="3600" b="1" dirty="0">
              <a:solidFill>
                <a:srgbClr val="AD0103"/>
              </a:solidFill>
              <a:latin typeface="Times New Roman" panose="02020603050405020304" pitchFamily="18" charset="0"/>
              <a:ea typeface="+mj-ea"/>
              <a:cs typeface="Times New Roman" panose="02020603050405020304" pitchFamily="18" charset="0"/>
            </a:endParaRPr>
          </a:p>
          <a:p>
            <a:pPr algn="l">
              <a:spcBef>
                <a:spcPct val="0"/>
              </a:spcBef>
            </a:pPr>
            <a:r>
              <a:rPr lang="en-US" sz="3600" b="1" dirty="0" err="1">
                <a:solidFill>
                  <a:srgbClr val="AD0103"/>
                </a:solidFill>
                <a:latin typeface="Times New Roman" panose="02020603050405020304" pitchFamily="18" charset="0"/>
                <a:ea typeface="+mj-ea"/>
                <a:cs typeface="Times New Roman" panose="02020603050405020304" pitchFamily="18" charset="0"/>
              </a:rPr>
              <a:t>Mazen</a:t>
            </a:r>
            <a:r>
              <a:rPr lang="en-US" sz="3600" b="1" dirty="0">
                <a:solidFill>
                  <a:srgbClr val="AD0103"/>
                </a:solidFill>
                <a:latin typeface="Times New Roman" panose="02020603050405020304" pitchFamily="18" charset="0"/>
                <a:ea typeface="+mj-ea"/>
                <a:cs typeface="Times New Roman" panose="02020603050405020304" pitchFamily="18" charset="0"/>
              </a:rPr>
              <a:t> Salama</a:t>
            </a:r>
          </a:p>
          <a:p>
            <a:pPr algn="l">
              <a:spcBef>
                <a:spcPct val="0"/>
              </a:spcBef>
            </a:pPr>
            <a:r>
              <a:rPr lang="en-US" sz="3600" b="1" dirty="0">
                <a:latin typeface="Times New Roman" panose="02020603050405020304" pitchFamily="18" charset="0"/>
                <a:cs typeface="Times New Roman" panose="02020603050405020304" pitchFamily="18" charset="0"/>
              </a:rPr>
              <a:t>April 23, 2019 </a:t>
            </a:r>
          </a:p>
          <a:p>
            <a:pPr algn="l">
              <a:spcBef>
                <a:spcPct val="0"/>
              </a:spcBef>
            </a:pPr>
            <a:r>
              <a:rPr lang="en-US" b="1" dirty="0">
                <a:solidFill>
                  <a:schemeClr val="accent3">
                    <a:lumMod val="50000"/>
                  </a:schemeClr>
                </a:solidFill>
                <a:latin typeface="Times New Roman" panose="02020603050405020304" pitchFamily="18" charset="0"/>
                <a:cs typeface="Times New Roman" panose="02020603050405020304" pitchFamily="18" charset="0"/>
              </a:rPr>
              <a:t> </a:t>
            </a:r>
          </a:p>
        </p:txBody>
      </p:sp>
      <p:cxnSp>
        <p:nvCxnSpPr>
          <p:cNvPr id="8" name="Straight Connector 7"/>
          <p:cNvCxnSpPr/>
          <p:nvPr/>
        </p:nvCxnSpPr>
        <p:spPr>
          <a:xfrm>
            <a:off x="0" y="782781"/>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057400"/>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93996BD4-CD36-2A48-80D2-796A727887C3}"/>
              </a:ext>
            </a:extLst>
          </p:cNvPr>
          <p:cNvPicPr>
            <a:picLocks noChangeAspect="1"/>
          </p:cNvPicPr>
          <p:nvPr/>
        </p:nvPicPr>
        <p:blipFill rotWithShape="1">
          <a:blip r:embed="rId4"/>
          <a:srcRect t="-14245" b="14245"/>
          <a:stretch/>
        </p:blipFill>
        <p:spPr>
          <a:xfrm>
            <a:off x="135217" y="5338852"/>
            <a:ext cx="2886062" cy="1590718"/>
          </a:xfrm>
          <a:prstGeom prst="rect">
            <a:avLst/>
          </a:prstGeom>
        </p:spPr>
      </p:pic>
      <p:sp>
        <p:nvSpPr>
          <p:cNvPr id="10" name="Rectangle 9">
            <a:extLst>
              <a:ext uri="{FF2B5EF4-FFF2-40B4-BE49-F238E27FC236}">
                <a16:creationId xmlns:a16="http://schemas.microsoft.com/office/drawing/2014/main" id="{EE3554B1-1ADA-944F-A7EB-C5FE5207C3EC}"/>
              </a:ext>
            </a:extLst>
          </p:cNvPr>
          <p:cNvSpPr/>
          <p:nvPr/>
        </p:nvSpPr>
        <p:spPr>
          <a:xfrm>
            <a:off x="642551" y="6401889"/>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a:off x="751942" y="6410127"/>
            <a:ext cx="11491784"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62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71012" y="1159348"/>
            <a:ext cx="10583597" cy="4201150"/>
          </a:xfrm>
          <a:prstGeom prst="rect">
            <a:avLst/>
          </a:prstGeom>
          <a:noFill/>
        </p:spPr>
        <p:txBody>
          <a:bodyPr wrap="square" rtlCol="0">
            <a:spAutoFit/>
          </a:bodyPr>
          <a:lstStyle/>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would be collected:</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Participants of screenings  </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Community programs</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Clinics</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Hospitals </a:t>
            </a:r>
          </a:p>
          <a:p>
            <a:pPr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would be submitted to the Diabetes Collaborative Registry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reports are sent to individual practices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Researchers could request the data for large scale analysis.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 departments could request that the data be sent to them as well.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reports include statistics, summaries, charts and graphs.</a:t>
            </a:r>
          </a:p>
          <a:p>
            <a:pPr>
              <a:spcBef>
                <a:spcPts val="300"/>
              </a:spcBef>
            </a:pPr>
            <a:r>
              <a:rPr lang="en-US" sz="2000" dirty="0">
                <a:latin typeface="Times New Roman" panose="02020603050405020304" pitchFamily="18" charset="0"/>
                <a:cs typeface="Times New Roman" panose="02020603050405020304" pitchFamily="18" charset="0"/>
              </a:rPr>
              <a:t>Health Departments will display report around the community:</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 Clinics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Pharmacies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Community bulletins</a:t>
            </a:r>
            <a:r>
              <a:rPr lang="en-US" sz="2000" dirty="0">
                <a:latin typeface="Times New Roman" panose="02020603050405020304" pitchFamily="18" charset="0"/>
                <a:cs typeface="Times New Roman" panose="02020603050405020304" pitchFamily="18" charset="0"/>
              </a:rPr>
              <a: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7EFE569-BD23-9944-8F57-E95E243A5381}"/>
              </a:ext>
            </a:extLst>
          </p:cNvPr>
          <p:cNvPicPr>
            <a:picLocks noChangeAspect="1"/>
          </p:cNvPicPr>
          <p:nvPr/>
        </p:nvPicPr>
        <p:blipFill>
          <a:blip r:embed="rId4"/>
          <a:stretch>
            <a:fillRect/>
          </a:stretch>
        </p:blipFill>
        <p:spPr>
          <a:xfrm>
            <a:off x="7732294" y="3769164"/>
            <a:ext cx="4138863" cy="2543676"/>
          </a:xfrm>
          <a:prstGeom prst="rect">
            <a:avLst/>
          </a:prstGeom>
        </p:spPr>
      </p:pic>
    </p:spTree>
    <p:extLst>
      <p:ext uri="{BB962C8B-B14F-4D97-AF65-F5344CB8AC3E}">
        <p14:creationId xmlns:p14="http://schemas.microsoft.com/office/powerpoint/2010/main" val="289746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Cross the Continuum of Care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804201" y="1296842"/>
            <a:ext cx="10583597" cy="4278094"/>
          </a:xfrm>
          <a:prstGeom prst="rect">
            <a:avLst/>
          </a:prstGeom>
          <a:noFill/>
        </p:spPr>
        <p:txBody>
          <a:bodyPr wrap="square" rtlCol="0">
            <a:spAutoFit/>
          </a:bodyPr>
          <a:lstStyle/>
          <a:p>
            <a:pPr>
              <a:spcBef>
                <a:spcPts val="600"/>
              </a:spcBef>
            </a:pPr>
            <a:r>
              <a:rPr lang="en-US" sz="2000" dirty="0">
                <a:latin typeface="Times New Roman" panose="02020603050405020304" pitchFamily="18" charset="0"/>
                <a:cs typeface="Times New Roman" panose="02020603050405020304" pitchFamily="18" charset="0"/>
              </a:rPr>
              <a:t>Measure could be an </a:t>
            </a:r>
            <a:r>
              <a:rPr lang="en-US" sz="2000" dirty="0" err="1">
                <a:latin typeface="Times New Roman" panose="02020603050405020304" pitchFamily="18" charset="0"/>
                <a:cs typeface="Times New Roman" panose="02020603050405020304" pitchFamily="18" charset="0"/>
              </a:rPr>
              <a:t>Emeasure</a:t>
            </a:r>
            <a:r>
              <a:rPr lang="en-US" sz="20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Needs interoperability for device/application to share with care providers.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Could use basic LOINC for shared terminology</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Enable patients by providing individualized health plan in  app</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length of time between screenings depends on your result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Track management goals</a:t>
            </a:r>
          </a:p>
          <a:p>
            <a:pPr>
              <a:spcBef>
                <a:spcPts val="1200"/>
              </a:spcBef>
            </a:pPr>
            <a:r>
              <a:rPr lang="en-US" sz="2000" dirty="0">
                <a:latin typeface="Times New Roman" panose="02020603050405020304" pitchFamily="18" charset="0"/>
                <a:cs typeface="Times New Roman" panose="02020603050405020304" pitchFamily="18" charset="0"/>
              </a:rPr>
              <a:t>Interoperability Challenges: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Sharing patient data between patient, community and clinicians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HIPPA policies could make gathering information difficult</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Patient reliability and accuracy of managing self-health data</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160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System Modeling</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3470181"/>
          </a:xfrm>
          <a:prstGeom prst="rect">
            <a:avLst/>
          </a:prstGeom>
          <a:noFill/>
        </p:spPr>
        <p:txBody>
          <a:bodyPr wrap="square" rtlCol="0">
            <a:spAutoFit/>
          </a:bodyPr>
          <a:lstStyle/>
          <a:p>
            <a:pPr>
              <a:spcBef>
                <a:spcPts val="1200"/>
              </a:spcBef>
            </a:pPr>
            <a:r>
              <a:rPr lang="en-US" sz="2400" dirty="0">
                <a:latin typeface="Times New Roman" panose="02020603050405020304" pitchFamily="18" charset="0"/>
                <a:cs typeface="Times New Roman" panose="02020603050405020304" pitchFamily="18" charset="0"/>
              </a:rPr>
              <a:t>Lifestyle Management</a:t>
            </a:r>
          </a:p>
          <a:p>
            <a:pPr>
              <a:spcAft>
                <a:spcPts val="1200"/>
              </a:spcAft>
            </a:pPr>
            <a:r>
              <a:rPr lang="en-US" dirty="0">
                <a:latin typeface="Times New Roman" panose="02020603050405020304" pitchFamily="18" charset="0"/>
                <a:cs typeface="Times New Roman" panose="02020603050405020304" pitchFamily="18" charset="0"/>
              </a:rPr>
              <a:t>Source of Guideline: ADA Standards of Medical Care in Diabetes - 2017</a:t>
            </a:r>
          </a:p>
          <a:p>
            <a:pPr>
              <a:spcBef>
                <a:spcPts val="600"/>
              </a:spcBef>
              <a:spcAft>
                <a:spcPts val="600"/>
              </a:spcAft>
            </a:pPr>
            <a:r>
              <a:rPr lang="en-US" sz="2000" dirty="0">
                <a:latin typeface="Times New Roman" panose="02020603050405020304" pitchFamily="18" charset="0"/>
                <a:cs typeface="Times New Roman" panose="02020603050405020304" pitchFamily="18" charset="0"/>
              </a:rPr>
              <a:t>Diabetes Management is difficult when you don’t know what to do:</a:t>
            </a:r>
          </a:p>
          <a:p>
            <a:pPr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Education and Support:</a:t>
            </a:r>
          </a:p>
          <a:p>
            <a:pPr marL="9144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Smoking Cessation</a:t>
            </a:r>
          </a:p>
          <a:p>
            <a:pPr marL="9144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Nutrition Therapy</a:t>
            </a:r>
          </a:p>
          <a:p>
            <a:pPr marL="9144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Physical Activity</a:t>
            </a:r>
          </a:p>
          <a:p>
            <a:pPr marL="9144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Psychological Issues</a:t>
            </a: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7E1475C-58B0-2D42-83FE-71EA4303748B}"/>
              </a:ext>
            </a:extLst>
          </p:cNvPr>
          <p:cNvPicPr>
            <a:picLocks noChangeAspect="1"/>
          </p:cNvPicPr>
          <p:nvPr/>
        </p:nvPicPr>
        <p:blipFill>
          <a:blip r:embed="rId4"/>
          <a:stretch>
            <a:fillRect/>
          </a:stretch>
        </p:blipFill>
        <p:spPr>
          <a:xfrm>
            <a:off x="5144168" y="4004148"/>
            <a:ext cx="5080000" cy="1371600"/>
          </a:xfrm>
          <a:prstGeom prst="rect">
            <a:avLst/>
          </a:prstGeom>
        </p:spPr>
      </p:pic>
    </p:spTree>
    <p:extLst>
      <p:ext uri="{BB962C8B-B14F-4D97-AF65-F5344CB8AC3E}">
        <p14:creationId xmlns:p14="http://schemas.microsoft.com/office/powerpoint/2010/main" val="1481773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Education and Support</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039567"/>
          </a:xfrm>
          <a:prstGeom prst="rect">
            <a:avLst/>
          </a:prstGeom>
          <a:noFill/>
        </p:spPr>
        <p:txBody>
          <a:bodyPr wrap="square" rtlCol="0">
            <a:spAutoFit/>
          </a:bodyPr>
          <a:lstStyle/>
          <a:p>
            <a:pPr>
              <a:spcBef>
                <a:spcPts val="1200"/>
              </a:spcBef>
              <a:spcAft>
                <a:spcPts val="600"/>
              </a:spcAft>
            </a:pPr>
            <a:r>
              <a:rPr lang="en-US" sz="2400" dirty="0">
                <a:latin typeface="Times New Roman" panose="02020603050405020304" pitchFamily="18" charset="0"/>
                <a:cs typeface="Times New Roman" panose="02020603050405020304" pitchFamily="18" charset="0"/>
              </a:rPr>
              <a:t>Diabetes Management is difficult when you don’t know what to do</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Needs for education and support should be evaluated when:</a:t>
            </a:r>
          </a:p>
          <a:p>
            <a:pPr marL="914400" lvl="4"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Diagnosed with diabetes</a:t>
            </a:r>
          </a:p>
          <a:p>
            <a:pPr marL="914400" lvl="4"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Annually</a:t>
            </a:r>
          </a:p>
          <a:p>
            <a:pPr marL="914400" lvl="4"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New complicating factors that influence management</a:t>
            </a:r>
          </a:p>
          <a:p>
            <a:pPr marL="1257300" lvl="3" indent="-342900">
              <a:spcBef>
                <a:spcPts val="3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Health conditions</a:t>
            </a:r>
          </a:p>
          <a:p>
            <a:pPr marL="12573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Physical limitations</a:t>
            </a:r>
          </a:p>
          <a:p>
            <a:pPr marL="12573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Emotional factors</a:t>
            </a:r>
          </a:p>
          <a:p>
            <a:pPr marL="12573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Basic living needs</a:t>
            </a:r>
          </a:p>
          <a:p>
            <a:pPr marL="914400" lvl="4"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Transitions in care occur</a:t>
            </a: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4DA0CF0A-11C3-42DA-B88A-4AE90907C3F4}"/>
              </a:ext>
            </a:extLst>
          </p:cNvPr>
          <p:cNvPicPr>
            <a:picLocks noChangeAspect="1"/>
          </p:cNvPicPr>
          <p:nvPr/>
        </p:nvPicPr>
        <p:blipFill>
          <a:blip r:embed="rId4"/>
          <a:stretch>
            <a:fillRect/>
          </a:stretch>
        </p:blipFill>
        <p:spPr>
          <a:xfrm>
            <a:off x="7016633" y="3749029"/>
            <a:ext cx="3526959" cy="2634887"/>
          </a:xfrm>
          <a:prstGeom prst="rect">
            <a:avLst/>
          </a:prstGeom>
        </p:spPr>
      </p:pic>
    </p:spTree>
    <p:extLst>
      <p:ext uri="{BB962C8B-B14F-4D97-AF65-F5344CB8AC3E}">
        <p14:creationId xmlns:p14="http://schemas.microsoft.com/office/powerpoint/2010/main" val="2019881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Smoking Cessation</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2092881"/>
          </a:xfrm>
          <a:prstGeom prst="rect">
            <a:avLst/>
          </a:prstGeom>
          <a:noFill/>
        </p:spPr>
        <p:txBody>
          <a:bodyPr wrap="square" rtlCol="0">
            <a:spAutoFit/>
          </a:bodyPr>
          <a:lstStyle/>
          <a:p>
            <a:pPr>
              <a:spcBef>
                <a:spcPts val="1200"/>
              </a:spcBef>
              <a:spcAft>
                <a:spcPts val="600"/>
              </a:spcAft>
            </a:pPr>
            <a:r>
              <a:rPr lang="en-US" sz="2400" dirty="0">
                <a:latin typeface="Times New Roman" panose="02020603050405020304" pitchFamily="18" charset="0"/>
                <a:cs typeface="Times New Roman" panose="02020603050405020304" pitchFamily="18" charset="0"/>
              </a:rPr>
              <a:t>Advise all patients not to use tobacco products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Quit smoking</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includes e-cigarettes</a:t>
            </a:r>
            <a:endParaRPr lang="en-US" sz="2000" dirty="0">
              <a:latin typeface="Times New Roman" panose="02020603050405020304" pitchFamily="18" charset="0"/>
              <a:cs typeface="Times New Roman" panose="02020603050405020304" pitchFamily="18" charset="0"/>
            </a:endParaRPr>
          </a:p>
          <a:p>
            <a:pPr marL="0" lvl="2"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Smoking cessation counseling </a:t>
            </a:r>
          </a:p>
          <a:p>
            <a:pPr marL="0" lvl="2"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Other forms of treatment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4C070F93-66CD-8640-9ECE-18A1C23CF05B}"/>
              </a:ext>
            </a:extLst>
          </p:cNvPr>
          <p:cNvPicPr>
            <a:picLocks noChangeAspect="1"/>
          </p:cNvPicPr>
          <p:nvPr/>
        </p:nvPicPr>
        <p:blipFill>
          <a:blip r:embed="rId3"/>
          <a:stretch>
            <a:fillRect/>
          </a:stretch>
        </p:blipFill>
        <p:spPr>
          <a:xfrm>
            <a:off x="6947888" y="2862639"/>
            <a:ext cx="4345754" cy="2895600"/>
          </a:xfrm>
          <a:prstGeom prst="rect">
            <a:avLst/>
          </a:prstGeom>
        </p:spPr>
      </p:pic>
    </p:spTree>
    <p:extLst>
      <p:ext uri="{BB962C8B-B14F-4D97-AF65-F5344CB8AC3E}">
        <p14:creationId xmlns:p14="http://schemas.microsoft.com/office/powerpoint/2010/main" val="3702654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Nutrition Therapy</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770537"/>
          </a:xfrm>
          <a:prstGeom prst="rect">
            <a:avLst/>
          </a:prstGeom>
          <a:noFill/>
        </p:spPr>
        <p:txBody>
          <a:bodyPr wrap="square" rtlCol="0">
            <a:spAutoFit/>
          </a:bodyPr>
          <a:lstStyle/>
          <a:p>
            <a:pPr>
              <a:spcBef>
                <a:spcPts val="300"/>
              </a:spcBef>
            </a:pPr>
            <a:r>
              <a:rPr lang="en-US" sz="2000" dirty="0">
                <a:latin typeface="Times New Roman" panose="02020603050405020304" pitchFamily="18" charset="0"/>
                <a:cs typeface="Times New Roman" panose="02020603050405020304" pitchFamily="18" charset="0"/>
              </a:rPr>
              <a:t>Diet is the hardest part for many </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 one-size-fits all eating pattern</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Recommended individualized MNT </a:t>
            </a:r>
          </a:p>
          <a:p>
            <a:pPr>
              <a:spcBef>
                <a:spcPts val="300"/>
              </a:spcBef>
            </a:pPr>
            <a:r>
              <a:rPr lang="en-US" sz="2000" dirty="0">
                <a:latin typeface="Times New Roman" panose="02020603050405020304" pitchFamily="18" charset="0"/>
                <a:cs typeface="Times New Roman" panose="02020603050405020304" pitchFamily="18" charset="0"/>
              </a:rPr>
              <a:t>Goals: </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Emphasize nutrient-dense foods in appropriate portion sizes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Address personal and cultural preferences and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Teach health literacy</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Give knowledge of practical tools rather than focusing on certain nutrients</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Body weight management: </a:t>
            </a:r>
          </a:p>
          <a:p>
            <a:pPr marL="800100" lvl="1" indent="-342900">
              <a:spcBef>
                <a:spcPts val="3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Modest weight loss</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 of body weight. </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Deficit of 500-700 calories per day </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8C83FA6-09B3-5048-997E-F6A5F7122ADE}"/>
              </a:ext>
            </a:extLst>
          </p:cNvPr>
          <p:cNvPicPr>
            <a:picLocks noChangeAspect="1"/>
          </p:cNvPicPr>
          <p:nvPr/>
        </p:nvPicPr>
        <p:blipFill>
          <a:blip r:embed="rId4"/>
          <a:stretch>
            <a:fillRect/>
          </a:stretch>
        </p:blipFill>
        <p:spPr>
          <a:xfrm>
            <a:off x="8451516" y="4304308"/>
            <a:ext cx="2540000" cy="1714500"/>
          </a:xfrm>
          <a:prstGeom prst="rect">
            <a:avLst/>
          </a:prstGeom>
        </p:spPr>
      </p:pic>
    </p:spTree>
    <p:extLst>
      <p:ext uri="{BB962C8B-B14F-4D97-AF65-F5344CB8AC3E}">
        <p14:creationId xmlns:p14="http://schemas.microsoft.com/office/powerpoint/2010/main" val="743801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Exercise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513427" y="1133600"/>
            <a:ext cx="8632944" cy="378565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Recommendations: </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Almost the same as for everyone else</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least 8 week structured exercise program</a:t>
            </a:r>
          </a:p>
          <a:p>
            <a:pPr marL="800100" lvl="2"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Children:</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60 minutes per day of moderate to vigorous activity aerobic activity </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Bone and muscle strengthening activities 3 times per week </a:t>
            </a:r>
          </a:p>
          <a:p>
            <a:pPr marL="800100" lvl="2"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Adults:</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150 minutes /week of moderate to vigorous activity (over at least 3 days)</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resistance training workouts per week</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Decrease prolonged sedentary behavior</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 training for older adults (yoga or tai chi)</a:t>
            </a: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0CF064AC-36AF-416A-B09E-BF460312F1BA}"/>
              </a:ext>
            </a:extLst>
          </p:cNvPr>
          <p:cNvPicPr>
            <a:picLocks noChangeAspect="1"/>
          </p:cNvPicPr>
          <p:nvPr/>
        </p:nvPicPr>
        <p:blipFill>
          <a:blip r:embed="rId4"/>
          <a:stretch>
            <a:fillRect/>
          </a:stretch>
        </p:blipFill>
        <p:spPr>
          <a:xfrm>
            <a:off x="-237" y="868907"/>
            <a:ext cx="3513664" cy="5270495"/>
          </a:xfrm>
          <a:prstGeom prst="rect">
            <a:avLst/>
          </a:prstGeom>
        </p:spPr>
      </p:pic>
    </p:spTree>
    <p:extLst>
      <p:ext uri="{BB962C8B-B14F-4D97-AF65-F5344CB8AC3E}">
        <p14:creationId xmlns:p14="http://schemas.microsoft.com/office/powerpoint/2010/main" val="4238274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Psychosocial Factors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730010" y="1116734"/>
            <a:ext cx="9294883" cy="5278368"/>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Psychosocial factors have not been shown to have a large effect on HbA1c.  </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Diabetes distress affects how well a patient follows diabetes management instructions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May impact HbA1c. </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 patient’s quality of life will be better if psychosocial problems are addressed.</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 recommends the PAID assessment of diabetes related emotional distress</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Assessments should be done at: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Routine visits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Transitions in care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Changes in complications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etc.</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Should be </a:t>
            </a:r>
            <a:r>
              <a:rPr lang="en-US" sz="2000" u="sng" dirty="0">
                <a:latin typeface="Times New Roman" panose="02020603050405020304" pitchFamily="18" charset="0"/>
                <a:cs typeface="Times New Roman" panose="02020603050405020304" pitchFamily="18" charset="0"/>
              </a:rPr>
              <a:t>integrated with other care</a:t>
            </a:r>
            <a:r>
              <a:rPr lang="en-US" sz="2000" i="1"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Diabetes patients are at risk for:</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anxiety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depression</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disordered eating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work-life balance issues, and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cognitive decline (in older patients).</a:t>
            </a:r>
            <a:r>
              <a:rPr lang="en-US" sz="2000" dirty="0">
                <a:latin typeface="Times New Roman" panose="02020603050405020304" pitchFamily="18" charset="0"/>
                <a:cs typeface="Times New Roman" panose="02020603050405020304" pitchFamily="18" charset="0"/>
              </a:rPr>
              <a: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F4DAD16-9982-41F8-86AB-A4EC73891861}"/>
              </a:ext>
            </a:extLst>
          </p:cNvPr>
          <p:cNvPicPr>
            <a:picLocks noChangeAspect="1"/>
          </p:cNvPicPr>
          <p:nvPr/>
        </p:nvPicPr>
        <p:blipFill>
          <a:blip r:embed="rId4"/>
          <a:stretch>
            <a:fillRect/>
          </a:stretch>
        </p:blipFill>
        <p:spPr>
          <a:xfrm>
            <a:off x="7844591" y="3164778"/>
            <a:ext cx="2440436" cy="3297886"/>
          </a:xfrm>
          <a:prstGeom prst="rect">
            <a:avLst/>
          </a:prstGeom>
        </p:spPr>
      </p:pic>
    </p:spTree>
    <p:extLst>
      <p:ext uri="{BB962C8B-B14F-4D97-AF65-F5344CB8AC3E}">
        <p14:creationId xmlns:p14="http://schemas.microsoft.com/office/powerpoint/2010/main" val="783848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System Modeling</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2215991"/>
          </a:xfrm>
          <a:prstGeom prst="rect">
            <a:avLst/>
          </a:prstGeom>
          <a:noFill/>
        </p:spPr>
        <p:txBody>
          <a:bodyPr wrap="square" rtlCol="0">
            <a:spAutoFit/>
          </a:bodyPr>
          <a:lstStyle/>
          <a:p>
            <a:pPr>
              <a:spcAft>
                <a:spcPts val="600"/>
              </a:spcAft>
            </a:pPr>
            <a:r>
              <a:rPr lang="en-US" sz="2000" dirty="0">
                <a:latin typeface="Times New Roman" panose="02020603050405020304" pitchFamily="18" charset="0"/>
                <a:cs typeface="Times New Roman" panose="02020603050405020304" pitchFamily="18" charset="0"/>
              </a:rPr>
              <a:t>We modeled the overall process of getting an HbA1c Screening, including pathways to ensure lifestyle education needs are met. </a:t>
            </a:r>
          </a:p>
          <a:p>
            <a:pPr indent="-34290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used BPMN, CMMN and DMN to model this complex procedure.</a:t>
            </a:r>
          </a:p>
          <a:p>
            <a:pPr indent="-34290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are recommending SNOMED, LOINC, and </a:t>
            </a:r>
            <a:r>
              <a:rPr lang="en-US" sz="2000" dirty="0" err="1">
                <a:latin typeface="Times New Roman" panose="02020603050405020304" pitchFamily="18" charset="0"/>
                <a:cs typeface="Times New Roman" panose="02020603050405020304" pitchFamily="18" charset="0"/>
              </a:rPr>
              <a:t>RxNorm</a:t>
            </a:r>
            <a:r>
              <a:rPr lang="en-US" sz="2000" dirty="0">
                <a:latin typeface="Times New Roman" panose="02020603050405020304" pitchFamily="18" charset="0"/>
                <a:cs typeface="Times New Roman" panose="02020603050405020304" pitchFamily="18" charset="0"/>
              </a:rPr>
              <a:t> for data model and binding</a:t>
            </a: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9FCD9AC2-5D57-A743-A29D-A3E08645DA53}"/>
              </a:ext>
            </a:extLst>
          </p:cNvPr>
          <p:cNvPicPr>
            <a:picLocks noChangeAspect="1"/>
          </p:cNvPicPr>
          <p:nvPr/>
        </p:nvPicPr>
        <p:blipFill>
          <a:blip r:embed="rId3"/>
          <a:stretch>
            <a:fillRect/>
          </a:stretch>
        </p:blipFill>
        <p:spPr>
          <a:xfrm>
            <a:off x="3683257" y="3575384"/>
            <a:ext cx="4637171" cy="1607553"/>
          </a:xfrm>
          <a:prstGeom prst="rect">
            <a:avLst/>
          </a:prstGeom>
        </p:spPr>
      </p:pic>
    </p:spTree>
    <p:extLst>
      <p:ext uri="{BB962C8B-B14F-4D97-AF65-F5344CB8AC3E}">
        <p14:creationId xmlns:p14="http://schemas.microsoft.com/office/powerpoint/2010/main" val="175336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System Modeling</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BF22367C-8381-4B32-8D7E-59AF5FEAA060}"/>
              </a:ext>
            </a:extLst>
          </p:cNvPr>
          <p:cNvPicPr>
            <a:picLocks noChangeAspect="1"/>
          </p:cNvPicPr>
          <p:nvPr/>
        </p:nvPicPr>
        <p:blipFill>
          <a:blip r:embed="rId3"/>
          <a:stretch>
            <a:fillRect/>
          </a:stretch>
        </p:blipFill>
        <p:spPr>
          <a:xfrm>
            <a:off x="2519396" y="929732"/>
            <a:ext cx="9635432" cy="6858000"/>
          </a:xfrm>
          <a:prstGeom prst="rect">
            <a:avLst/>
          </a:prstGeom>
        </p:spPr>
      </p:pic>
      <p:pic>
        <p:nvPicPr>
          <p:cNvPr id="2" name="Picture 1">
            <a:extLst>
              <a:ext uri="{FF2B5EF4-FFF2-40B4-BE49-F238E27FC236}">
                <a16:creationId xmlns:a16="http://schemas.microsoft.com/office/drawing/2014/main" id="{C58660EA-742E-5A49-85A6-608CF80A669B}"/>
              </a:ext>
            </a:extLst>
          </p:cNvPr>
          <p:cNvPicPr>
            <a:picLocks noChangeAspect="1"/>
          </p:cNvPicPr>
          <p:nvPr/>
        </p:nvPicPr>
        <p:blipFill>
          <a:blip r:embed="rId4"/>
          <a:stretch>
            <a:fillRect/>
          </a:stretch>
        </p:blipFill>
        <p:spPr>
          <a:xfrm>
            <a:off x="-8108" y="1050108"/>
            <a:ext cx="12192000" cy="3981422"/>
          </a:xfrm>
          <a:prstGeom prst="rect">
            <a:avLst/>
          </a:prstGeom>
        </p:spPr>
      </p:pic>
      <p:pic>
        <p:nvPicPr>
          <p:cNvPr id="4" name="Picture 3">
            <a:extLst>
              <a:ext uri="{FF2B5EF4-FFF2-40B4-BE49-F238E27FC236}">
                <a16:creationId xmlns:a16="http://schemas.microsoft.com/office/drawing/2014/main" id="{484248C6-E116-3C42-8AFD-2E749918BC42}"/>
              </a:ext>
            </a:extLst>
          </p:cNvPr>
          <p:cNvPicPr>
            <a:picLocks noChangeAspect="1"/>
          </p:cNvPicPr>
          <p:nvPr/>
        </p:nvPicPr>
        <p:blipFill>
          <a:blip r:embed="rId5"/>
          <a:stretch>
            <a:fillRect/>
          </a:stretch>
        </p:blipFill>
        <p:spPr>
          <a:xfrm>
            <a:off x="0" y="971311"/>
            <a:ext cx="12192000" cy="4936874"/>
          </a:xfrm>
          <a:prstGeom prst="rect">
            <a:avLst/>
          </a:prstGeom>
        </p:spPr>
      </p:pic>
      <p:pic>
        <p:nvPicPr>
          <p:cNvPr id="6" name="Picture 5">
            <a:extLst>
              <a:ext uri="{FF2B5EF4-FFF2-40B4-BE49-F238E27FC236}">
                <a16:creationId xmlns:a16="http://schemas.microsoft.com/office/drawing/2014/main" id="{84CE222C-C230-9F4D-BD9A-BC3E1CFD6761}"/>
              </a:ext>
            </a:extLst>
          </p:cNvPr>
          <p:cNvPicPr>
            <a:picLocks noChangeAspect="1"/>
          </p:cNvPicPr>
          <p:nvPr/>
        </p:nvPicPr>
        <p:blipFill>
          <a:blip r:embed="rId6"/>
          <a:stretch>
            <a:fillRect/>
          </a:stretch>
        </p:blipFill>
        <p:spPr>
          <a:xfrm>
            <a:off x="2081042" y="787400"/>
            <a:ext cx="8013700" cy="5283200"/>
          </a:xfrm>
          <a:prstGeom prst="rect">
            <a:avLst/>
          </a:prstGeom>
        </p:spPr>
      </p:pic>
      <p:pic>
        <p:nvPicPr>
          <p:cNvPr id="7" name="Picture 6">
            <a:extLst>
              <a:ext uri="{FF2B5EF4-FFF2-40B4-BE49-F238E27FC236}">
                <a16:creationId xmlns:a16="http://schemas.microsoft.com/office/drawing/2014/main" id="{9C0C616D-CB22-0049-AFC6-A8DDCC08A2DE}"/>
              </a:ext>
            </a:extLst>
          </p:cNvPr>
          <p:cNvPicPr>
            <a:picLocks noChangeAspect="1"/>
          </p:cNvPicPr>
          <p:nvPr/>
        </p:nvPicPr>
        <p:blipFill>
          <a:blip r:embed="rId7"/>
          <a:stretch>
            <a:fillRect/>
          </a:stretch>
        </p:blipFill>
        <p:spPr>
          <a:xfrm>
            <a:off x="0" y="2123033"/>
            <a:ext cx="12192000" cy="2611933"/>
          </a:xfrm>
          <a:prstGeom prst="rect">
            <a:avLst/>
          </a:prstGeom>
        </p:spPr>
      </p:pic>
      <p:pic>
        <p:nvPicPr>
          <p:cNvPr id="8" name="Picture 7">
            <a:extLst>
              <a:ext uri="{FF2B5EF4-FFF2-40B4-BE49-F238E27FC236}">
                <a16:creationId xmlns:a16="http://schemas.microsoft.com/office/drawing/2014/main" id="{843F0C18-EEF8-CE41-B57C-9E06A952C2C3}"/>
              </a:ext>
            </a:extLst>
          </p:cNvPr>
          <p:cNvPicPr>
            <a:picLocks noChangeAspect="1"/>
          </p:cNvPicPr>
          <p:nvPr/>
        </p:nvPicPr>
        <p:blipFill>
          <a:blip r:embed="rId8"/>
          <a:stretch>
            <a:fillRect/>
          </a:stretch>
        </p:blipFill>
        <p:spPr>
          <a:xfrm>
            <a:off x="787400" y="1181100"/>
            <a:ext cx="10617200" cy="4495800"/>
          </a:xfrm>
          <a:prstGeom prst="rect">
            <a:avLst/>
          </a:prstGeom>
        </p:spPr>
      </p:pic>
      <p:pic>
        <p:nvPicPr>
          <p:cNvPr id="9" name="Picture 8">
            <a:extLst>
              <a:ext uri="{FF2B5EF4-FFF2-40B4-BE49-F238E27FC236}">
                <a16:creationId xmlns:a16="http://schemas.microsoft.com/office/drawing/2014/main" id="{F9D8EF8D-F598-1040-AC34-9E66FC952543}"/>
              </a:ext>
            </a:extLst>
          </p:cNvPr>
          <p:cNvPicPr>
            <a:picLocks noChangeAspect="1"/>
          </p:cNvPicPr>
          <p:nvPr/>
        </p:nvPicPr>
        <p:blipFill>
          <a:blip r:embed="rId9"/>
          <a:stretch>
            <a:fillRect/>
          </a:stretch>
        </p:blipFill>
        <p:spPr>
          <a:xfrm>
            <a:off x="0" y="2632338"/>
            <a:ext cx="12192000" cy="1593323"/>
          </a:xfrm>
          <a:prstGeom prst="rect">
            <a:avLst/>
          </a:prstGeom>
        </p:spPr>
      </p:pic>
      <p:pic>
        <p:nvPicPr>
          <p:cNvPr id="10" name="Picture 9">
            <a:extLst>
              <a:ext uri="{FF2B5EF4-FFF2-40B4-BE49-F238E27FC236}">
                <a16:creationId xmlns:a16="http://schemas.microsoft.com/office/drawing/2014/main" id="{E063D109-6D85-734E-B3A6-765DABC894DC}"/>
              </a:ext>
            </a:extLst>
          </p:cNvPr>
          <p:cNvPicPr>
            <a:picLocks noChangeAspect="1"/>
          </p:cNvPicPr>
          <p:nvPr/>
        </p:nvPicPr>
        <p:blipFill>
          <a:blip r:embed="rId10"/>
          <a:stretch>
            <a:fillRect/>
          </a:stretch>
        </p:blipFill>
        <p:spPr>
          <a:xfrm>
            <a:off x="0" y="2070463"/>
            <a:ext cx="12192000" cy="2717074"/>
          </a:xfrm>
          <a:prstGeom prst="rect">
            <a:avLst/>
          </a:prstGeom>
        </p:spPr>
      </p:pic>
      <p:pic>
        <p:nvPicPr>
          <p:cNvPr id="15" name="Picture 14">
            <a:extLst>
              <a:ext uri="{FF2B5EF4-FFF2-40B4-BE49-F238E27FC236}">
                <a16:creationId xmlns:a16="http://schemas.microsoft.com/office/drawing/2014/main" id="{A760D882-68BC-D647-AD62-8B3ACC2B33BC}"/>
              </a:ext>
            </a:extLst>
          </p:cNvPr>
          <p:cNvPicPr>
            <a:picLocks noChangeAspect="1"/>
          </p:cNvPicPr>
          <p:nvPr/>
        </p:nvPicPr>
        <p:blipFill>
          <a:blip r:embed="rId11"/>
          <a:stretch>
            <a:fillRect/>
          </a:stretch>
        </p:blipFill>
        <p:spPr>
          <a:xfrm>
            <a:off x="0" y="1293678"/>
            <a:ext cx="12192000" cy="4270644"/>
          </a:xfrm>
          <a:prstGeom prst="rect">
            <a:avLst/>
          </a:prstGeom>
        </p:spPr>
      </p:pic>
      <p:pic>
        <p:nvPicPr>
          <p:cNvPr id="16" name="Picture 15">
            <a:extLst>
              <a:ext uri="{FF2B5EF4-FFF2-40B4-BE49-F238E27FC236}">
                <a16:creationId xmlns:a16="http://schemas.microsoft.com/office/drawing/2014/main" id="{385AC524-2E61-6643-936D-7D1883B78D79}"/>
              </a:ext>
            </a:extLst>
          </p:cNvPr>
          <p:cNvPicPr>
            <a:picLocks noChangeAspect="1"/>
          </p:cNvPicPr>
          <p:nvPr/>
        </p:nvPicPr>
        <p:blipFill>
          <a:blip r:embed="rId12"/>
          <a:stretch>
            <a:fillRect/>
          </a:stretch>
        </p:blipFill>
        <p:spPr>
          <a:xfrm>
            <a:off x="2789574" y="1061793"/>
            <a:ext cx="6477000" cy="4927600"/>
          </a:xfrm>
          <a:prstGeom prst="rect">
            <a:avLst/>
          </a:prstGeom>
        </p:spPr>
      </p:pic>
    </p:spTree>
    <p:extLst>
      <p:ext uri="{BB962C8B-B14F-4D97-AF65-F5344CB8AC3E}">
        <p14:creationId xmlns:p14="http://schemas.microsoft.com/office/powerpoint/2010/main" val="232077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down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7"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900" decel="100000" fill="hold"/>
                                        <p:tgtEl>
                                          <p:spTgt spid="1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175657" y="1701879"/>
            <a:ext cx="10245012" cy="3101335"/>
          </a:xfrm>
        </p:spPr>
        <p:txBody>
          <a:bodyPr vert="horz" lIns="91440" tIns="45720" rIns="91440" bIns="45720" rtlCol="0" anchor="ctr">
            <a:noAutofit/>
          </a:bodyPr>
          <a:lstStyle/>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HbA1c: </a:t>
            </a:r>
            <a:r>
              <a:rPr lang="en-US" b="1" dirty="0">
                <a:latin typeface="Times New Roman" panose="02020603050405020304" pitchFamily="18" charset="0"/>
                <a:cs typeface="Times New Roman" panose="02020603050405020304" pitchFamily="18" charset="0"/>
              </a:rPr>
              <a:t>Percent of glycosylated hemoglobin</a:t>
            </a:r>
          </a:p>
          <a:p>
            <a:pPr marL="342900" indent="-342900" algn="l">
              <a:lnSpc>
                <a:spcPct val="100000"/>
              </a:lnSpc>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Outcome Measure</a:t>
            </a:r>
          </a:p>
          <a:p>
            <a:pPr marL="342900" indent="-342900" algn="l">
              <a:lnSpc>
                <a:spcPct val="100000"/>
              </a:lnSpc>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a management measurement</a:t>
            </a:r>
          </a:p>
          <a:p>
            <a:pPr marL="342900" indent="-342900" algn="l">
              <a:lnSpc>
                <a:spcPct val="100000"/>
              </a:lnSpc>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to diagnose diabetes </a:t>
            </a:r>
          </a:p>
          <a:p>
            <a:pPr marL="342900" indent="-342900" algn="l">
              <a:lnSpc>
                <a:spcPct val="100000"/>
              </a:lnSpc>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American Diabetes Association (ADA) original source</a:t>
            </a:r>
          </a:p>
          <a:p>
            <a:pPr marL="800100" lvl="1" indent="-342900" algn="l">
              <a:lnSpc>
                <a:spcPct val="100000"/>
              </a:lnSpc>
              <a:spcBef>
                <a:spcPct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Prediabetic: HbA1c 5.7–6.4% </a:t>
            </a:r>
          </a:p>
          <a:p>
            <a:pPr marL="800100" lvl="1" indent="-342900" algn="l">
              <a:lnSpc>
                <a:spcPct val="100000"/>
              </a:lnSpc>
              <a:spcBef>
                <a:spcPct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Diabetic :HbA1c &gt; 6.5% </a:t>
            </a:r>
          </a:p>
          <a:p>
            <a:pPr marL="800100" lvl="1" indent="-342900" algn="l">
              <a:lnSpc>
                <a:spcPct val="100000"/>
              </a:lnSpc>
              <a:spcBef>
                <a:spcPct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Diabetic management goal HbA1c &lt;7%</a:t>
            </a:r>
          </a:p>
          <a:p>
            <a:pPr marL="342900" indent="-342900" algn="l">
              <a:lnSpc>
                <a:spcPct val="100000"/>
              </a:lnSpc>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Adopted by World Health Organization(WHO)</a:t>
            </a:r>
          </a:p>
          <a:p>
            <a:pPr marL="800100" lvl="1" indent="-342900" algn="l">
              <a:lnSpc>
                <a:spcPct val="100000"/>
              </a:lnSpc>
              <a:spcBef>
                <a:spcPct val="0"/>
              </a:spcBef>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HbA1c &gt; 6.5% is considered diabetic </a:t>
            </a:r>
          </a:p>
          <a:p>
            <a:pPr algn="l">
              <a:spcBef>
                <a:spcPct val="0"/>
              </a:spcBef>
            </a:pPr>
            <a:r>
              <a:rPr lang="en-US" b="1" dirty="0">
                <a:solidFill>
                  <a:schemeClr val="accent3">
                    <a:lumMod val="50000"/>
                  </a:schemeClr>
                </a:solidFill>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93996BD4-CD36-2A48-80D2-796A727887C3}"/>
              </a:ext>
            </a:extLst>
          </p:cNvPr>
          <p:cNvPicPr>
            <a:picLocks noChangeAspect="1"/>
          </p:cNvPicPr>
          <p:nvPr/>
        </p:nvPicPr>
        <p:blipFill rotWithShape="1">
          <a:blip r:embed="rId3"/>
          <a:srcRect t="-14245" b="14245"/>
          <a:stretch/>
        </p:blipFill>
        <p:spPr>
          <a:xfrm>
            <a:off x="-236" y="5338852"/>
            <a:ext cx="2886062" cy="1590718"/>
          </a:xfrm>
          <a:prstGeom prst="rect">
            <a:avLst/>
          </a:prstGeom>
        </p:spPr>
      </p:pic>
      <p:sp>
        <p:nvSpPr>
          <p:cNvPr id="10" name="Rectangle 9">
            <a:extLst>
              <a:ext uri="{FF2B5EF4-FFF2-40B4-BE49-F238E27FC236}">
                <a16:creationId xmlns:a16="http://schemas.microsoft.com/office/drawing/2014/main" id="{EE3554B1-1ADA-944F-A7EB-C5FE5207C3EC}"/>
              </a:ext>
            </a:extLst>
          </p:cNvPr>
          <p:cNvSpPr/>
          <p:nvPr/>
        </p:nvSpPr>
        <p:spPr>
          <a:xfrm>
            <a:off x="642551" y="6401889"/>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a:off x="667264" y="6410127"/>
            <a:ext cx="11491784"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6C555646-5D67-BC4E-852C-5C7CEC0054E0}"/>
              </a:ext>
            </a:extLst>
          </p:cNvPr>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Quality Measure</a:t>
            </a:r>
          </a:p>
        </p:txBody>
      </p:sp>
      <p:cxnSp>
        <p:nvCxnSpPr>
          <p:cNvPr id="15" name="Straight Connector 14">
            <a:extLst>
              <a:ext uri="{FF2B5EF4-FFF2-40B4-BE49-F238E27FC236}">
                <a16:creationId xmlns:a16="http://schemas.microsoft.com/office/drawing/2014/main" id="{01187720-2F02-4949-9993-5730698035A9}"/>
              </a:ext>
            </a:extLst>
          </p:cNvPr>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038DAA8-65BE-0741-8A5F-D4A116F574AE}"/>
              </a:ext>
            </a:extLst>
          </p:cNvPr>
          <p:cNvPicPr>
            <a:picLocks noChangeAspect="1"/>
          </p:cNvPicPr>
          <p:nvPr/>
        </p:nvPicPr>
        <p:blipFill>
          <a:blip r:embed="rId4"/>
          <a:stretch>
            <a:fillRect/>
          </a:stretch>
        </p:blipFill>
        <p:spPr>
          <a:xfrm>
            <a:off x="7685676" y="1423592"/>
            <a:ext cx="3898820" cy="1949411"/>
          </a:xfrm>
          <a:prstGeom prst="rect">
            <a:avLst/>
          </a:prstGeom>
        </p:spPr>
      </p:pic>
      <p:pic>
        <p:nvPicPr>
          <p:cNvPr id="19" name="Picture 18">
            <a:extLst>
              <a:ext uri="{FF2B5EF4-FFF2-40B4-BE49-F238E27FC236}">
                <a16:creationId xmlns:a16="http://schemas.microsoft.com/office/drawing/2014/main" id="{6C920EAD-0F9D-4845-B219-B4984FE70DD6}"/>
              </a:ext>
            </a:extLst>
          </p:cNvPr>
          <p:cNvPicPr>
            <a:picLocks noChangeAspect="1"/>
          </p:cNvPicPr>
          <p:nvPr/>
        </p:nvPicPr>
        <p:blipFill>
          <a:blip r:embed="rId5"/>
          <a:stretch>
            <a:fillRect/>
          </a:stretch>
        </p:blipFill>
        <p:spPr>
          <a:xfrm>
            <a:off x="7012694" y="3814639"/>
            <a:ext cx="4407975" cy="1236070"/>
          </a:xfrm>
          <a:prstGeom prst="rect">
            <a:avLst/>
          </a:prstGeom>
        </p:spPr>
      </p:pic>
    </p:spTree>
    <p:extLst>
      <p:ext uri="{BB962C8B-B14F-4D97-AF65-F5344CB8AC3E}">
        <p14:creationId xmlns:p14="http://schemas.microsoft.com/office/powerpoint/2010/main" val="221658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Course Quality Improvement</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6A35A26-12FB-E84A-9A97-7B7B05192437}"/>
              </a:ext>
            </a:extLst>
          </p:cNvPr>
          <p:cNvSpPr txBox="1"/>
          <p:nvPr/>
        </p:nvSpPr>
        <p:spPr>
          <a:xfrm>
            <a:off x="1485900" y="2171700"/>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0D5998E6-8EE0-ED4F-B1E3-9947F59B954F}"/>
              </a:ext>
            </a:extLst>
          </p:cNvPr>
          <p:cNvSpPr/>
          <p:nvPr/>
        </p:nvSpPr>
        <p:spPr>
          <a:xfrm>
            <a:off x="571011" y="1067356"/>
            <a:ext cx="10626378" cy="546303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How would you improve the course?</a:t>
            </a:r>
          </a:p>
          <a:p>
            <a:pPr indent="-342900">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Add clear expectations and checkpoints. </a:t>
            </a:r>
          </a:p>
          <a:p>
            <a:r>
              <a:rPr lang="en-US" sz="2400" dirty="0">
                <a:latin typeface="Times New Roman" panose="02020603050405020304" pitchFamily="18" charset="0"/>
                <a:cs typeface="Times New Roman" panose="02020603050405020304" pitchFamily="18" charset="0"/>
              </a:rPr>
              <a:t>What would you keep?</a:t>
            </a:r>
          </a:p>
          <a:p>
            <a:pPr indent="-342900">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In-class walkthroughs of </a:t>
            </a:r>
            <a:r>
              <a:rPr lang="en-US" sz="2000" dirty="0" err="1">
                <a:latin typeface="Times New Roman" panose="02020603050405020304" pitchFamily="18" charset="0"/>
                <a:cs typeface="Times New Roman" panose="02020603050405020304" pitchFamily="18" charset="0"/>
              </a:rPr>
              <a:t>Trisotech</a:t>
            </a:r>
            <a:endParaRPr lang="en-US" sz="20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What would you let go?</a:t>
            </a:r>
          </a:p>
          <a:p>
            <a:pPr indent="-342900">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would be nice to do away with the online lectures</a:t>
            </a:r>
          </a:p>
          <a:p>
            <a:r>
              <a:rPr lang="en-US" sz="2400" dirty="0">
                <a:latin typeface="Times New Roman" panose="02020603050405020304" pitchFamily="18" charset="0"/>
                <a:cs typeface="Times New Roman" panose="02020603050405020304" pitchFamily="18" charset="0"/>
              </a:rPr>
              <a:t>What would you change?</a:t>
            </a:r>
          </a:p>
          <a:p>
            <a:pPr indent="-342900">
              <a:spcAft>
                <a:spcPts val="12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would be helpful to have a couple of TAs that know </a:t>
            </a:r>
            <a:r>
              <a:rPr lang="en-US" sz="2000" dirty="0" err="1">
                <a:latin typeface="Times New Roman" panose="02020603050405020304" pitchFamily="18" charset="0"/>
                <a:cs typeface="Times New Roman" panose="02020603050405020304" pitchFamily="18" charset="0"/>
              </a:rPr>
              <a:t>Trisotech</a:t>
            </a:r>
            <a:endParaRPr lang="en-US" sz="20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What have you learned from this course?</a:t>
            </a:r>
          </a:p>
          <a:p>
            <a:pPr marL="342900" indent="-342900">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Aside from learning how to work with </a:t>
            </a:r>
            <a:r>
              <a:rPr lang="en-US" sz="2000" dirty="0" err="1">
                <a:latin typeface="Times New Roman" panose="02020603050405020304" pitchFamily="18" charset="0"/>
                <a:cs typeface="Times New Roman" panose="02020603050405020304" pitchFamily="18" charset="0"/>
              </a:rPr>
              <a:t>Trisotech</a:t>
            </a:r>
            <a:r>
              <a:rPr lang="en-US" sz="2000" dirty="0">
                <a:latin typeface="Times New Roman" panose="02020603050405020304" pitchFamily="18" charset="0"/>
                <a:cs typeface="Times New Roman" panose="02020603050405020304" pitchFamily="18" charset="0"/>
              </a:rPr>
              <a:t> and the difference process improvement models, </a:t>
            </a:r>
            <a:r>
              <a:rPr lang="en-US" sz="2000" u="sng" dirty="0">
                <a:latin typeface="Times New Roman" panose="02020603050405020304" pitchFamily="18" charset="0"/>
                <a:cs typeface="Times New Roman" panose="02020603050405020304" pitchFamily="18" charset="0"/>
              </a:rPr>
              <a:t>our one takeaway is: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Process improvement is continual; once a process is implemented, it should be reevaluated as soon as data points are available</a:t>
            </a:r>
          </a:p>
          <a:p>
            <a:pPr marL="800100" lvl="1"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0B30A94-908A-4A9D-AE65-DD029257217B}"/>
              </a:ext>
            </a:extLst>
          </p:cNvPr>
          <p:cNvPicPr>
            <a:picLocks noChangeAspect="1"/>
          </p:cNvPicPr>
          <p:nvPr/>
        </p:nvPicPr>
        <p:blipFill>
          <a:blip r:embed="rId4"/>
          <a:stretch>
            <a:fillRect/>
          </a:stretch>
        </p:blipFill>
        <p:spPr>
          <a:xfrm>
            <a:off x="6525209" y="1157827"/>
            <a:ext cx="5121481" cy="3152912"/>
          </a:xfrm>
          <a:prstGeom prst="rect">
            <a:avLst/>
          </a:prstGeom>
        </p:spPr>
      </p:pic>
    </p:spTree>
    <p:extLst>
      <p:ext uri="{BB962C8B-B14F-4D97-AF65-F5344CB8AC3E}">
        <p14:creationId xmlns:p14="http://schemas.microsoft.com/office/powerpoint/2010/main" val="1288230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System Modeling</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BF22367C-8381-4B32-8D7E-59AF5FEAA060}"/>
              </a:ext>
            </a:extLst>
          </p:cNvPr>
          <p:cNvPicPr>
            <a:picLocks noChangeAspect="1"/>
          </p:cNvPicPr>
          <p:nvPr/>
        </p:nvPicPr>
        <p:blipFill>
          <a:blip r:embed="rId3"/>
          <a:stretch>
            <a:fillRect/>
          </a:stretch>
        </p:blipFill>
        <p:spPr>
          <a:xfrm>
            <a:off x="2519396" y="929732"/>
            <a:ext cx="9635432" cy="6858000"/>
          </a:xfrm>
          <a:prstGeom prst="rect">
            <a:avLst/>
          </a:prstGeom>
        </p:spPr>
      </p:pic>
    </p:spTree>
    <p:extLst>
      <p:ext uri="{BB962C8B-B14F-4D97-AF65-F5344CB8AC3E}">
        <p14:creationId xmlns:p14="http://schemas.microsoft.com/office/powerpoint/2010/main" val="337626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Why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71012" y="1043755"/>
            <a:ext cx="10583597" cy="503214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Diagnosis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HbA1c is the most simple and common to diagnose diabetes.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Other tests include: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Fasting Plasma Glucose (FPG)</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Requires Fasting</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Oral Glucose Test (OGT)</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Requires taking 75g of glucose at one time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Random plasma glucose test</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Not as sensitive as HbA1c</a:t>
            </a:r>
          </a:p>
          <a:p>
            <a:r>
              <a:rPr lang="en-US" sz="2400" dirty="0">
                <a:latin typeface="Times New Roman" panose="02020603050405020304" pitchFamily="18" charset="0"/>
                <a:cs typeface="Times New Roman" panose="02020603050405020304" pitchFamily="18" charset="0"/>
              </a:rPr>
              <a:t>Diabetes Management</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Good Management: HbA1c &lt; 7%</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Fair Management: HbA1c  &gt;7% &lt; 9.3%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Poor Management: HbA1c &gt; 9.3% </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 recommends diabetic individuals test HbA1c:</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Semi-annually if meeting treatment goals and stable glycemic control</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Quarterly if patient’s therapy changed or aren’t meeting goals</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EB49E1DC-5141-E245-9E9C-75DE75B52842}"/>
              </a:ext>
            </a:extLst>
          </p:cNvPr>
          <p:cNvPicPr>
            <a:picLocks noChangeAspect="1"/>
          </p:cNvPicPr>
          <p:nvPr/>
        </p:nvPicPr>
        <p:blipFill>
          <a:blip r:embed="rId4"/>
          <a:stretch>
            <a:fillRect/>
          </a:stretch>
        </p:blipFill>
        <p:spPr>
          <a:xfrm>
            <a:off x="7465862" y="2310063"/>
            <a:ext cx="3857094" cy="2581210"/>
          </a:xfrm>
          <a:prstGeom prst="rect">
            <a:avLst/>
          </a:prstGeom>
        </p:spPr>
      </p:pic>
    </p:spTree>
    <p:extLst>
      <p:ext uri="{BB962C8B-B14F-4D97-AF65-F5344CB8AC3E}">
        <p14:creationId xmlns:p14="http://schemas.microsoft.com/office/powerpoint/2010/main" val="255777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8482081" cy="509370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rate of good glycemic control in diabetics is increasing: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Mean HbA1c levels for diabetics are declining:</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7.82% in 1999–2000</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7.47% in 2001–2002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7.18%  in 2003–2004 </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Predictive margin for having HbA1c &lt;7.0% increased (</a:t>
            </a:r>
            <a:r>
              <a:rPr lang="en-US" sz="2000" dirty="0" err="1">
                <a:latin typeface="Times New Roman" panose="02020603050405020304" pitchFamily="18" charset="0"/>
                <a:cs typeface="Times New Roman" panose="02020603050405020304" pitchFamily="18" charset="0"/>
              </a:rPr>
              <a:t>Hoerger</a:t>
            </a:r>
            <a:r>
              <a:rPr lang="en-US" sz="2000" dirty="0">
                <a:latin typeface="Times New Roman" panose="02020603050405020304" pitchFamily="18" charset="0"/>
                <a:cs typeface="Times New Roman" panose="02020603050405020304" pitchFamily="18" charset="0"/>
              </a:rPr>
              <a:t> 2008)</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37.0% in 1999–2000 to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49.7% in 2001–2002 and to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55.7% in 2003–2004. </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Hb1Ac measure is accepted and used worldwide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New paper presented at ENDO 2019 Chang </a:t>
            </a:r>
            <a:r>
              <a:rPr lang="en-US" dirty="0" err="1">
                <a:latin typeface="Times New Roman" panose="02020603050405020304" pitchFamily="18" charset="0"/>
                <a:cs typeface="Times New Roman" panose="02020603050405020304" pitchFamily="18" charset="0"/>
              </a:rPr>
              <a:t>Villacreses</a:t>
            </a:r>
            <a:r>
              <a:rPr lang="en-US" dirty="0">
                <a:latin typeface="Times New Roman" panose="02020603050405020304" pitchFamily="18" charset="0"/>
                <a:cs typeface="Times New Roman" panose="02020603050405020304" pitchFamily="18" charset="0"/>
              </a:rPr>
              <a:t> et al. challenges effectiveness of diagnostic test.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F70E838-EBC0-DB47-AE7A-A3758ACEEEA5}"/>
              </a:ext>
            </a:extLst>
          </p:cNvPr>
          <p:cNvSpPr txBox="1"/>
          <p:nvPr/>
        </p:nvSpPr>
        <p:spPr>
          <a:xfrm>
            <a:off x="2470484" y="6247938"/>
            <a:ext cx="9505493" cy="276999"/>
          </a:xfrm>
          <a:prstGeom prst="rect">
            <a:avLst/>
          </a:prstGeom>
          <a:noFill/>
        </p:spPr>
        <p:txBody>
          <a:bodyPr wrap="square" rtlCol="0">
            <a:spAutoFit/>
          </a:bodyPr>
          <a:lstStyle/>
          <a:p>
            <a:pPr lvl="1"/>
            <a:r>
              <a:rPr lang="en-US" sz="1200" dirty="0"/>
              <a:t>A1c test misses many cases of diabetes [press release]. Washington, DC: Endocrine Society; March 23, 2019. Accessed March 23, 2019.</a:t>
            </a:r>
            <a:endParaRPr 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DD4A13E-E402-E044-939A-121E76E37328}"/>
              </a:ext>
            </a:extLst>
          </p:cNvPr>
          <p:cNvPicPr>
            <a:picLocks noChangeAspect="1"/>
          </p:cNvPicPr>
          <p:nvPr/>
        </p:nvPicPr>
        <p:blipFill>
          <a:blip r:embed="rId4"/>
          <a:stretch>
            <a:fillRect/>
          </a:stretch>
        </p:blipFill>
        <p:spPr>
          <a:xfrm>
            <a:off x="8949907" y="1766786"/>
            <a:ext cx="1905000" cy="1066800"/>
          </a:xfrm>
          <a:prstGeom prst="rect">
            <a:avLst/>
          </a:prstGeom>
        </p:spPr>
      </p:pic>
    </p:spTree>
    <p:extLst>
      <p:ext uri="{BB962C8B-B14F-4D97-AF65-F5344CB8AC3E}">
        <p14:creationId xmlns:p14="http://schemas.microsoft.com/office/powerpoint/2010/main" val="60131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Interventions to Improve HbA1c Levels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6155531"/>
          </a:xfrm>
          <a:prstGeom prst="rect">
            <a:avLst/>
          </a:prstGeom>
          <a:noFill/>
        </p:spPr>
        <p:txBody>
          <a:bodyPr wrap="square" rtlCol="0">
            <a:spAutoFit/>
          </a:bodyPr>
          <a:lstStyle/>
          <a:p>
            <a:pPr>
              <a:spcBef>
                <a:spcPts val="600"/>
              </a:spcBef>
            </a:pPr>
            <a:r>
              <a:rPr lang="en-US" sz="2000" dirty="0">
                <a:latin typeface="Times New Roman" panose="02020603050405020304" pitchFamily="18" charset="0"/>
                <a:cs typeface="Times New Roman" panose="02020603050405020304" pitchFamily="18" charset="0"/>
              </a:rPr>
              <a:t>Interventions: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Physicians education at time of diagnosis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Diet</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Exercise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Alcohol</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Tobacco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Medications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Blood sugar control </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Referred to dietician for Medical Nutrition Therapy (MNT)</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MNT associated with 0.3%-2% HbA1c decrease. </a:t>
            </a:r>
          </a:p>
          <a:p>
            <a:pPr>
              <a:spcBef>
                <a:spcPts val="600"/>
              </a:spcBef>
            </a:pPr>
            <a:r>
              <a:rPr lang="en-US" sz="2000" dirty="0">
                <a:latin typeface="Times New Roman" panose="02020603050405020304" pitchFamily="18" charset="0"/>
                <a:cs typeface="Times New Roman" panose="02020603050405020304" pitchFamily="18" charset="0"/>
              </a:rPr>
              <a:t>Recently capillary 2-FP analyzer has been found suitable for measurement</a:t>
            </a:r>
          </a:p>
          <a:p>
            <a:pPr>
              <a:spcBef>
                <a:spcPts val="600"/>
              </a:spcBef>
            </a:pPr>
            <a:r>
              <a:rPr lang="en-US" sz="2000" dirty="0">
                <a:latin typeface="Times New Roman" panose="02020603050405020304" pitchFamily="18" charset="0"/>
                <a:cs typeface="Times New Roman" panose="02020603050405020304" pitchFamily="18" charset="0"/>
              </a:rPr>
              <a:t>Inconvenient, expensive for smaller health facilities to test Hb1Ac</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New method:</a:t>
            </a:r>
          </a:p>
          <a:p>
            <a:pPr marL="800100" lvl="1" indent="-342900">
              <a:spcBef>
                <a:spcPts val="3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Patients place a blood sample on filter paper and mail it to a lab.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Found to be reliable and can be done at home or in a clinic.</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10" name="Picture 2" descr="Dried blood spots_Featured">
            <a:extLst>
              <a:ext uri="{FF2B5EF4-FFF2-40B4-BE49-F238E27FC236}">
                <a16:creationId xmlns:a16="http://schemas.microsoft.com/office/drawing/2014/main" id="{EA98569B-E466-F649-91EE-60850106A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74" y="1335426"/>
            <a:ext cx="3921268" cy="187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58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6A648-6C5F-43B8-88E7-1F02F68500DB}"/>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a:extLst>
              <a:ext uri="{FF2B5EF4-FFF2-40B4-BE49-F238E27FC236}">
                <a16:creationId xmlns:a16="http://schemas.microsoft.com/office/drawing/2014/main" id="{790CF364-4677-4782-AD61-E5C5FCAE4C1D}"/>
              </a:ext>
            </a:extLst>
          </p:cNvPr>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bg1"/>
                </a:solidFill>
                <a:latin typeface="Times New Roman" panose="02020603050405020304" pitchFamily="18" charset="0"/>
                <a:cs typeface="Times New Roman" panose="02020603050405020304" pitchFamily="18" charset="0"/>
              </a:rPr>
              <a:t>Emeasures</a:t>
            </a:r>
            <a:endParaRPr lang="en-US" sz="2800" b="1" dirty="0">
              <a:solidFill>
                <a:schemeClr val="bg1"/>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C3A53FF-46FC-41C2-9FFE-63E6AF6B299E}"/>
              </a:ext>
            </a:extLst>
          </p:cNvPr>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05EE032F-63EF-4186-AE32-6DA9DD842237}"/>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695EC29-01A3-469A-ACBB-4D5587E38732}"/>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E9A9EEC-47B8-4440-A1F2-0F9D2538EC8B}"/>
              </a:ext>
            </a:extLst>
          </p:cNvPr>
          <p:cNvSpPr txBox="1"/>
          <p:nvPr/>
        </p:nvSpPr>
        <p:spPr>
          <a:xfrm>
            <a:off x="3224463" y="1008410"/>
            <a:ext cx="8677977" cy="3847207"/>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Home digital A1c kits are available at drugstores.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~$50 and come with 4 test strips.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 strips are not available separately from the device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Device is thrown away after 4 uses.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They require some manual dexterity to use and some counter space, but the accuracy is fairly good.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analyzer does not connect to a digital application</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apps can track blood sugar and HbA1c </a:t>
            </a:r>
          </a:p>
          <a:p>
            <a:pPr marL="1657350" lvl="3"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Could be used in tandem with the home device.</a:t>
            </a:r>
          </a:p>
          <a:p>
            <a:pPr>
              <a:spcBef>
                <a:spcPts val="1200"/>
              </a:spcBef>
            </a:pPr>
            <a:r>
              <a:rPr lang="en-US" sz="2000" dirty="0">
                <a:latin typeface="Times New Roman" panose="02020603050405020304" pitchFamily="18" charset="0"/>
                <a:cs typeface="Times New Roman" panose="02020603050405020304" pitchFamily="18" charset="0"/>
              </a:rPr>
              <a:t>Similar devices marketed to physicians connect to Bluetooth (prices not published)</a:t>
            </a:r>
          </a:p>
          <a:p>
            <a:pPr>
              <a:spcBef>
                <a:spcPts val="1200"/>
              </a:spcBef>
            </a:pPr>
            <a:r>
              <a:rPr lang="en-US" sz="2000" dirty="0">
                <a:latin typeface="Times New Roman" panose="02020603050405020304" pitchFamily="18" charset="0"/>
                <a:cs typeface="Times New Roman" panose="02020603050405020304" pitchFamily="18" charset="0"/>
              </a:rPr>
              <a:t>Because other countries use a different unit of measure for Hb1Ac than the U.S.A., expats would need to be cautious.</a:t>
            </a:r>
          </a:p>
        </p:txBody>
      </p:sp>
      <p:sp>
        <p:nvSpPr>
          <p:cNvPr id="10" name="TextBox 9">
            <a:extLst>
              <a:ext uri="{FF2B5EF4-FFF2-40B4-BE49-F238E27FC236}">
                <a16:creationId xmlns:a16="http://schemas.microsoft.com/office/drawing/2014/main" id="{F101B5F4-2136-43FF-B930-131F4559FCA8}"/>
              </a:ext>
            </a:extLst>
          </p:cNvPr>
          <p:cNvSpPr txBox="1"/>
          <p:nvPr/>
        </p:nvSpPr>
        <p:spPr>
          <a:xfrm>
            <a:off x="289560" y="5744647"/>
            <a:ext cx="11612880" cy="461665"/>
          </a:xfrm>
          <a:prstGeom prst="rect">
            <a:avLst/>
          </a:prstGeom>
          <a:noFill/>
        </p:spPr>
        <p:txBody>
          <a:bodyPr wrap="square" rtlCol="0">
            <a:spAutoFit/>
          </a:bodyPr>
          <a:lstStyle/>
          <a:p>
            <a:r>
              <a:rPr lang="en-US" sz="1200" dirty="0"/>
              <a:t>Strauss SM, Rosedale M, </a:t>
            </a:r>
            <a:r>
              <a:rPr lang="en-US" sz="1200" dirty="0" err="1"/>
              <a:t>Pesce</a:t>
            </a:r>
            <a:r>
              <a:rPr lang="en-US" sz="1200" dirty="0"/>
              <a:t> MA, et al. Point-of-Care HbA1c Testing with the A1cNow Test Kit in General Practice Dental Clinics: A Pilot Study Involving Its Accuracy and Practical Issues in Its Use. </a:t>
            </a:r>
            <a:r>
              <a:rPr lang="en-US" sz="1200" i="1" dirty="0"/>
              <a:t>Point Care</a:t>
            </a:r>
            <a:r>
              <a:rPr lang="en-US" sz="1200" dirty="0"/>
              <a:t>. 2014;13(4):142–147. doi:10.1097/POC.0000000000000039</a:t>
            </a:r>
          </a:p>
        </p:txBody>
      </p:sp>
      <p:pic>
        <p:nvPicPr>
          <p:cNvPr id="11" name="Picture 2" descr="A1CNow SelfCheck (Monitor w/ 4 tests)">
            <a:extLst>
              <a:ext uri="{FF2B5EF4-FFF2-40B4-BE49-F238E27FC236}">
                <a16:creationId xmlns:a16="http://schemas.microsoft.com/office/drawing/2014/main" id="{62927864-C617-4CD3-A83F-C32987EFD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 y="1503263"/>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378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9F81A3-9E32-4319-B0B9-962F5FD40B85}"/>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a:extLst>
              <a:ext uri="{FF2B5EF4-FFF2-40B4-BE49-F238E27FC236}">
                <a16:creationId xmlns:a16="http://schemas.microsoft.com/office/drawing/2014/main" id="{5B753649-FA72-4544-B05F-BB32998831E3}"/>
              </a:ext>
            </a:extLst>
          </p:cNvPr>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Factors that Contribute to the Outcome of HbA1c Measure</a:t>
            </a:r>
          </a:p>
        </p:txBody>
      </p:sp>
      <p:cxnSp>
        <p:nvCxnSpPr>
          <p:cNvPr id="6" name="Straight Connector 5">
            <a:extLst>
              <a:ext uri="{FF2B5EF4-FFF2-40B4-BE49-F238E27FC236}">
                <a16:creationId xmlns:a16="http://schemas.microsoft.com/office/drawing/2014/main" id="{DFD60BC3-61A9-49FD-BA6A-C1BCAECB4E7A}"/>
              </a:ext>
            </a:extLst>
          </p:cNvPr>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4527916E-5D53-49CB-AABA-270AF3A4D8DF}"/>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7265F57-EA12-4C29-92DA-38EEF7319ED3}"/>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9" name="Arrow: Pentagon 8">
            <a:extLst>
              <a:ext uri="{FF2B5EF4-FFF2-40B4-BE49-F238E27FC236}">
                <a16:creationId xmlns:a16="http://schemas.microsoft.com/office/drawing/2014/main" id="{9C64C92D-D174-482E-B46B-6EE5FA5DA63D}"/>
              </a:ext>
            </a:extLst>
          </p:cNvPr>
          <p:cNvSpPr/>
          <p:nvPr/>
        </p:nvSpPr>
        <p:spPr>
          <a:xfrm>
            <a:off x="9498563" y="2481943"/>
            <a:ext cx="1967532" cy="1474237"/>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Results</a:t>
            </a:r>
          </a:p>
        </p:txBody>
      </p:sp>
      <p:cxnSp>
        <p:nvCxnSpPr>
          <p:cNvPr id="10" name="Straight Arrow Connector 9">
            <a:extLst>
              <a:ext uri="{FF2B5EF4-FFF2-40B4-BE49-F238E27FC236}">
                <a16:creationId xmlns:a16="http://schemas.microsoft.com/office/drawing/2014/main" id="{2C8B852A-572F-4768-BFBA-21E4F7C6354D}"/>
              </a:ext>
            </a:extLst>
          </p:cNvPr>
          <p:cNvCxnSpPr>
            <a:cxnSpLocks/>
            <a:endCxn id="9" idx="1"/>
          </p:cNvCxnSpPr>
          <p:nvPr/>
        </p:nvCxnSpPr>
        <p:spPr>
          <a:xfrm flipV="1">
            <a:off x="1367963" y="3219062"/>
            <a:ext cx="8130600" cy="494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37413D-ABDF-47EC-804E-DB9FA37A6C0E}"/>
              </a:ext>
            </a:extLst>
          </p:cNvPr>
          <p:cNvCxnSpPr>
            <a:cxnSpLocks/>
          </p:cNvCxnSpPr>
          <p:nvPr/>
        </p:nvCxnSpPr>
        <p:spPr>
          <a:xfrm>
            <a:off x="2326640" y="1582177"/>
            <a:ext cx="1293638" cy="16233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A109D7-A8AD-4B60-AF03-2E61A7B63B4E}"/>
              </a:ext>
            </a:extLst>
          </p:cNvPr>
          <p:cNvCxnSpPr>
            <a:cxnSpLocks/>
            <a:stCxn id="18" idx="2"/>
          </p:cNvCxnSpPr>
          <p:nvPr/>
        </p:nvCxnSpPr>
        <p:spPr>
          <a:xfrm>
            <a:off x="4432037" y="1585601"/>
            <a:ext cx="1281409" cy="1607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956CF7-96EE-4876-A068-762856E8E0B4}"/>
              </a:ext>
            </a:extLst>
          </p:cNvPr>
          <p:cNvCxnSpPr>
            <a:cxnSpLocks/>
            <a:stCxn id="19" idx="2"/>
          </p:cNvCxnSpPr>
          <p:nvPr/>
        </p:nvCxnSpPr>
        <p:spPr>
          <a:xfrm>
            <a:off x="6695975" y="1573466"/>
            <a:ext cx="1284317" cy="1600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F5B9E06-6E58-46C9-A2CF-BD8E4DC5DB1A}"/>
              </a:ext>
            </a:extLst>
          </p:cNvPr>
          <p:cNvCxnSpPr>
            <a:cxnSpLocks/>
            <a:stCxn id="21" idx="0"/>
          </p:cNvCxnSpPr>
          <p:nvPr/>
        </p:nvCxnSpPr>
        <p:spPr>
          <a:xfrm flipV="1">
            <a:off x="2264240" y="3234322"/>
            <a:ext cx="1522902" cy="2001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FD827DE-D23E-4A92-B7E0-461650DF5D57}"/>
              </a:ext>
            </a:extLst>
          </p:cNvPr>
          <p:cNvCxnSpPr>
            <a:cxnSpLocks/>
          </p:cNvCxnSpPr>
          <p:nvPr/>
        </p:nvCxnSpPr>
        <p:spPr>
          <a:xfrm flipV="1">
            <a:off x="4432037" y="3216262"/>
            <a:ext cx="1514145" cy="20356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D38552-1CE5-46C0-B615-E7590A02C825}"/>
              </a:ext>
            </a:extLst>
          </p:cNvPr>
          <p:cNvCxnSpPr>
            <a:cxnSpLocks/>
            <a:stCxn id="22" idx="0"/>
          </p:cNvCxnSpPr>
          <p:nvPr/>
        </p:nvCxnSpPr>
        <p:spPr>
          <a:xfrm flipV="1">
            <a:off x="7104922" y="3247588"/>
            <a:ext cx="1417929" cy="1998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44A7A1EC-C43B-455B-8611-1BDEB1A9FB46}"/>
              </a:ext>
            </a:extLst>
          </p:cNvPr>
          <p:cNvSpPr/>
          <p:nvPr/>
        </p:nvSpPr>
        <p:spPr>
          <a:xfrm>
            <a:off x="1311851" y="988383"/>
            <a:ext cx="1720516" cy="6171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Diet</a:t>
            </a:r>
          </a:p>
        </p:txBody>
      </p:sp>
      <p:sp>
        <p:nvSpPr>
          <p:cNvPr id="18" name="Rectangle: Rounded Corners 17">
            <a:extLst>
              <a:ext uri="{FF2B5EF4-FFF2-40B4-BE49-F238E27FC236}">
                <a16:creationId xmlns:a16="http://schemas.microsoft.com/office/drawing/2014/main" id="{4EEADCAD-D4BF-4F51-8ACC-5048178BF61E}"/>
              </a:ext>
            </a:extLst>
          </p:cNvPr>
          <p:cNvSpPr/>
          <p:nvPr/>
        </p:nvSpPr>
        <p:spPr>
          <a:xfrm>
            <a:off x="3571779" y="968444"/>
            <a:ext cx="1720516" cy="6171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Insulin</a:t>
            </a:r>
          </a:p>
        </p:txBody>
      </p:sp>
      <p:sp>
        <p:nvSpPr>
          <p:cNvPr id="19" name="Rectangle: Rounded Corners 18">
            <a:extLst>
              <a:ext uri="{FF2B5EF4-FFF2-40B4-BE49-F238E27FC236}">
                <a16:creationId xmlns:a16="http://schemas.microsoft.com/office/drawing/2014/main" id="{46E08902-15A1-4665-B867-AF5172E0B227}"/>
              </a:ext>
            </a:extLst>
          </p:cNvPr>
          <p:cNvSpPr/>
          <p:nvPr/>
        </p:nvSpPr>
        <p:spPr>
          <a:xfrm>
            <a:off x="5835717" y="956309"/>
            <a:ext cx="1720516" cy="6171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Lipids</a:t>
            </a:r>
          </a:p>
        </p:txBody>
      </p:sp>
      <p:sp>
        <p:nvSpPr>
          <p:cNvPr id="20" name="Rectangle: Rounded Corners 19">
            <a:extLst>
              <a:ext uri="{FF2B5EF4-FFF2-40B4-BE49-F238E27FC236}">
                <a16:creationId xmlns:a16="http://schemas.microsoft.com/office/drawing/2014/main" id="{8F8AD14F-97B7-46C7-83B0-3141B5C05ED5}"/>
              </a:ext>
            </a:extLst>
          </p:cNvPr>
          <p:cNvSpPr/>
          <p:nvPr/>
        </p:nvSpPr>
        <p:spPr>
          <a:xfrm>
            <a:off x="3508803" y="5237578"/>
            <a:ext cx="1720516" cy="6171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Pregnancy</a:t>
            </a:r>
          </a:p>
        </p:txBody>
      </p:sp>
      <p:sp>
        <p:nvSpPr>
          <p:cNvPr id="21" name="Rectangle: Rounded Corners 20">
            <a:extLst>
              <a:ext uri="{FF2B5EF4-FFF2-40B4-BE49-F238E27FC236}">
                <a16:creationId xmlns:a16="http://schemas.microsoft.com/office/drawing/2014/main" id="{DFDED35A-0BAC-4A0E-B8A4-C671DE3C236D}"/>
              </a:ext>
            </a:extLst>
          </p:cNvPr>
          <p:cNvSpPr/>
          <p:nvPr/>
        </p:nvSpPr>
        <p:spPr>
          <a:xfrm>
            <a:off x="1403982" y="5236185"/>
            <a:ext cx="1720516" cy="6171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Disease</a:t>
            </a:r>
          </a:p>
        </p:txBody>
      </p:sp>
      <p:sp>
        <p:nvSpPr>
          <p:cNvPr id="22" name="Rectangle: Rounded Corners 21">
            <a:extLst>
              <a:ext uri="{FF2B5EF4-FFF2-40B4-BE49-F238E27FC236}">
                <a16:creationId xmlns:a16="http://schemas.microsoft.com/office/drawing/2014/main" id="{558AF134-697C-4CC4-8F03-7F3F15D40682}"/>
              </a:ext>
            </a:extLst>
          </p:cNvPr>
          <p:cNvSpPr/>
          <p:nvPr/>
        </p:nvSpPr>
        <p:spPr>
          <a:xfrm>
            <a:off x="6244664" y="5246218"/>
            <a:ext cx="1720516" cy="6171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 Used</a:t>
            </a:r>
          </a:p>
        </p:txBody>
      </p:sp>
      <p:cxnSp>
        <p:nvCxnSpPr>
          <p:cNvPr id="23" name="Straight Arrow Connector 22">
            <a:extLst>
              <a:ext uri="{FF2B5EF4-FFF2-40B4-BE49-F238E27FC236}">
                <a16:creationId xmlns:a16="http://schemas.microsoft.com/office/drawing/2014/main" id="{108F0A7F-38A7-4D74-A7A2-635BA4B6D387}"/>
              </a:ext>
            </a:extLst>
          </p:cNvPr>
          <p:cNvCxnSpPr>
            <a:cxnSpLocks/>
          </p:cNvCxnSpPr>
          <p:nvPr/>
        </p:nvCxnSpPr>
        <p:spPr>
          <a:xfrm>
            <a:off x="1396730" y="2448181"/>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B14139-CA8F-4EAE-86DA-958CD99D9196}"/>
              </a:ext>
            </a:extLst>
          </p:cNvPr>
          <p:cNvSpPr txBox="1"/>
          <p:nvPr/>
        </p:nvSpPr>
        <p:spPr>
          <a:xfrm>
            <a:off x="1367963" y="1913750"/>
            <a:ext cx="1783832" cy="523220"/>
          </a:xfrm>
          <a:prstGeom prst="rect">
            <a:avLst/>
          </a:prstGeom>
          <a:noFill/>
        </p:spPr>
        <p:txBody>
          <a:bodyPr wrap="square" rtlCol="0">
            <a:spAutoFit/>
          </a:bodyPr>
          <a:lstStyle/>
          <a:p>
            <a:r>
              <a:rPr lang="en-US" sz="1400" dirty="0"/>
              <a:t>Vitamin C, B, E supplements</a:t>
            </a:r>
          </a:p>
        </p:txBody>
      </p:sp>
      <p:cxnSp>
        <p:nvCxnSpPr>
          <p:cNvPr id="25" name="Straight Arrow Connector 24">
            <a:extLst>
              <a:ext uri="{FF2B5EF4-FFF2-40B4-BE49-F238E27FC236}">
                <a16:creationId xmlns:a16="http://schemas.microsoft.com/office/drawing/2014/main" id="{1119D485-D00C-4B80-817E-A0A716D0BD96}"/>
              </a:ext>
            </a:extLst>
          </p:cNvPr>
          <p:cNvCxnSpPr>
            <a:cxnSpLocks/>
          </p:cNvCxnSpPr>
          <p:nvPr/>
        </p:nvCxnSpPr>
        <p:spPr>
          <a:xfrm>
            <a:off x="3246786" y="2108445"/>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C72055-1C0E-4AEE-B647-66355D18EEB2}"/>
              </a:ext>
            </a:extLst>
          </p:cNvPr>
          <p:cNvCxnSpPr>
            <a:cxnSpLocks/>
          </p:cNvCxnSpPr>
          <p:nvPr/>
        </p:nvCxnSpPr>
        <p:spPr>
          <a:xfrm>
            <a:off x="3881003" y="2917021"/>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FEE4B0B-3F7A-4992-9280-0F171F027609}"/>
              </a:ext>
            </a:extLst>
          </p:cNvPr>
          <p:cNvSpPr txBox="1"/>
          <p:nvPr/>
        </p:nvSpPr>
        <p:spPr>
          <a:xfrm>
            <a:off x="2968234" y="1822972"/>
            <a:ext cx="1783832" cy="307777"/>
          </a:xfrm>
          <a:prstGeom prst="rect">
            <a:avLst/>
          </a:prstGeom>
          <a:noFill/>
        </p:spPr>
        <p:txBody>
          <a:bodyPr wrap="square" rtlCol="0">
            <a:spAutoFit/>
          </a:bodyPr>
          <a:lstStyle/>
          <a:p>
            <a:r>
              <a:rPr lang="en-US" sz="1400" dirty="0"/>
              <a:t>Long term/short term</a:t>
            </a:r>
          </a:p>
        </p:txBody>
      </p:sp>
      <p:sp>
        <p:nvSpPr>
          <p:cNvPr id="28" name="TextBox 27">
            <a:extLst>
              <a:ext uri="{FF2B5EF4-FFF2-40B4-BE49-F238E27FC236}">
                <a16:creationId xmlns:a16="http://schemas.microsoft.com/office/drawing/2014/main" id="{31EC1E7B-75B4-419B-B215-65055964A289}"/>
              </a:ext>
            </a:extLst>
          </p:cNvPr>
          <p:cNvSpPr txBox="1"/>
          <p:nvPr/>
        </p:nvSpPr>
        <p:spPr>
          <a:xfrm>
            <a:off x="4331402" y="2640055"/>
            <a:ext cx="1783832" cy="307777"/>
          </a:xfrm>
          <a:prstGeom prst="rect">
            <a:avLst/>
          </a:prstGeom>
          <a:noFill/>
        </p:spPr>
        <p:txBody>
          <a:bodyPr wrap="square" rtlCol="0">
            <a:spAutoFit/>
          </a:bodyPr>
          <a:lstStyle/>
          <a:p>
            <a:r>
              <a:rPr lang="en-US" sz="1400" dirty="0"/>
              <a:t>Pill form</a:t>
            </a:r>
          </a:p>
        </p:txBody>
      </p:sp>
      <p:cxnSp>
        <p:nvCxnSpPr>
          <p:cNvPr id="29" name="Straight Arrow Connector 28">
            <a:extLst>
              <a:ext uri="{FF2B5EF4-FFF2-40B4-BE49-F238E27FC236}">
                <a16:creationId xmlns:a16="http://schemas.microsoft.com/office/drawing/2014/main" id="{9581E462-D25D-4629-9ADD-4ED4081CB81F}"/>
              </a:ext>
            </a:extLst>
          </p:cNvPr>
          <p:cNvCxnSpPr>
            <a:cxnSpLocks/>
          </p:cNvCxnSpPr>
          <p:nvPr/>
        </p:nvCxnSpPr>
        <p:spPr>
          <a:xfrm>
            <a:off x="1736152" y="2891098"/>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6D608CD-FA25-4454-B114-3E6F8A6729AB}"/>
              </a:ext>
            </a:extLst>
          </p:cNvPr>
          <p:cNvSpPr txBox="1"/>
          <p:nvPr/>
        </p:nvSpPr>
        <p:spPr>
          <a:xfrm>
            <a:off x="1272972" y="2609244"/>
            <a:ext cx="1973814" cy="307777"/>
          </a:xfrm>
          <a:prstGeom prst="rect">
            <a:avLst/>
          </a:prstGeom>
          <a:noFill/>
        </p:spPr>
        <p:txBody>
          <a:bodyPr wrap="square" rtlCol="0">
            <a:spAutoFit/>
          </a:bodyPr>
          <a:lstStyle/>
          <a:p>
            <a:r>
              <a:rPr lang="en-US" sz="1400" dirty="0"/>
              <a:t>Food for last 2-3 months</a:t>
            </a:r>
          </a:p>
        </p:txBody>
      </p:sp>
      <p:cxnSp>
        <p:nvCxnSpPr>
          <p:cNvPr id="31" name="Straight Arrow Connector 30">
            <a:extLst>
              <a:ext uri="{FF2B5EF4-FFF2-40B4-BE49-F238E27FC236}">
                <a16:creationId xmlns:a16="http://schemas.microsoft.com/office/drawing/2014/main" id="{636CF129-3FF4-4E60-951F-22076D465D78}"/>
              </a:ext>
            </a:extLst>
          </p:cNvPr>
          <p:cNvCxnSpPr>
            <a:cxnSpLocks/>
          </p:cNvCxnSpPr>
          <p:nvPr/>
        </p:nvCxnSpPr>
        <p:spPr>
          <a:xfrm>
            <a:off x="1557153" y="4059761"/>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931D58A-3BEB-4148-B0DF-53A7F8EEB2C0}"/>
              </a:ext>
            </a:extLst>
          </p:cNvPr>
          <p:cNvCxnSpPr>
            <a:cxnSpLocks/>
          </p:cNvCxnSpPr>
          <p:nvPr/>
        </p:nvCxnSpPr>
        <p:spPr>
          <a:xfrm>
            <a:off x="1250599" y="4470542"/>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7E13F86-6420-46F4-A8F5-631E84F36C55}"/>
              </a:ext>
            </a:extLst>
          </p:cNvPr>
          <p:cNvSpPr txBox="1"/>
          <p:nvPr/>
        </p:nvSpPr>
        <p:spPr>
          <a:xfrm>
            <a:off x="1552572" y="3755200"/>
            <a:ext cx="1973814" cy="307777"/>
          </a:xfrm>
          <a:prstGeom prst="rect">
            <a:avLst/>
          </a:prstGeom>
          <a:noFill/>
        </p:spPr>
        <p:txBody>
          <a:bodyPr wrap="square" rtlCol="0">
            <a:spAutoFit/>
          </a:bodyPr>
          <a:lstStyle/>
          <a:p>
            <a:r>
              <a:rPr lang="en-US" sz="1400" dirty="0"/>
              <a:t>Renal/liver Failure</a:t>
            </a:r>
          </a:p>
        </p:txBody>
      </p:sp>
      <p:sp>
        <p:nvSpPr>
          <p:cNvPr id="34" name="TextBox 33">
            <a:extLst>
              <a:ext uri="{FF2B5EF4-FFF2-40B4-BE49-F238E27FC236}">
                <a16:creationId xmlns:a16="http://schemas.microsoft.com/office/drawing/2014/main" id="{E8C1FB03-BF88-4323-BC64-0DA59B6D5C08}"/>
              </a:ext>
            </a:extLst>
          </p:cNvPr>
          <p:cNvSpPr txBox="1"/>
          <p:nvPr/>
        </p:nvSpPr>
        <p:spPr>
          <a:xfrm>
            <a:off x="1071567" y="4557590"/>
            <a:ext cx="1973814" cy="307777"/>
          </a:xfrm>
          <a:prstGeom prst="rect">
            <a:avLst/>
          </a:prstGeom>
          <a:noFill/>
        </p:spPr>
        <p:txBody>
          <a:bodyPr wrap="square" rtlCol="0">
            <a:spAutoFit/>
          </a:bodyPr>
          <a:lstStyle/>
          <a:p>
            <a:r>
              <a:rPr lang="en-US" sz="1400" dirty="0"/>
              <a:t>Acute blood loss</a:t>
            </a:r>
          </a:p>
        </p:txBody>
      </p:sp>
      <p:sp>
        <p:nvSpPr>
          <p:cNvPr id="35" name="TextBox 34">
            <a:extLst>
              <a:ext uri="{FF2B5EF4-FFF2-40B4-BE49-F238E27FC236}">
                <a16:creationId xmlns:a16="http://schemas.microsoft.com/office/drawing/2014/main" id="{F55B12EB-161C-4089-A8A6-8A08CBEAEEDD}"/>
              </a:ext>
            </a:extLst>
          </p:cNvPr>
          <p:cNvSpPr txBox="1"/>
          <p:nvPr/>
        </p:nvSpPr>
        <p:spPr>
          <a:xfrm>
            <a:off x="1981327" y="3320716"/>
            <a:ext cx="1952999" cy="307777"/>
          </a:xfrm>
          <a:prstGeom prst="rect">
            <a:avLst/>
          </a:prstGeom>
          <a:noFill/>
        </p:spPr>
        <p:txBody>
          <a:bodyPr wrap="square" rtlCol="0">
            <a:spAutoFit/>
          </a:bodyPr>
          <a:lstStyle/>
          <a:p>
            <a:r>
              <a:rPr lang="en-US" sz="1400" dirty="0"/>
              <a:t>Diabetes history</a:t>
            </a:r>
          </a:p>
        </p:txBody>
      </p:sp>
      <p:sp>
        <p:nvSpPr>
          <p:cNvPr id="36" name="TextBox 35">
            <a:extLst>
              <a:ext uri="{FF2B5EF4-FFF2-40B4-BE49-F238E27FC236}">
                <a16:creationId xmlns:a16="http://schemas.microsoft.com/office/drawing/2014/main" id="{CAF6D902-AB51-4D28-B10B-F45ADC280BF2}"/>
              </a:ext>
            </a:extLst>
          </p:cNvPr>
          <p:cNvSpPr txBox="1"/>
          <p:nvPr/>
        </p:nvSpPr>
        <p:spPr>
          <a:xfrm>
            <a:off x="3297757" y="2217355"/>
            <a:ext cx="1783832" cy="307777"/>
          </a:xfrm>
          <a:prstGeom prst="rect">
            <a:avLst/>
          </a:prstGeom>
          <a:noFill/>
        </p:spPr>
        <p:txBody>
          <a:bodyPr wrap="square" rtlCol="0">
            <a:spAutoFit/>
          </a:bodyPr>
          <a:lstStyle/>
          <a:p>
            <a:r>
              <a:rPr lang="en-US" sz="1400" dirty="0"/>
              <a:t>Resistance/sensitivity</a:t>
            </a:r>
          </a:p>
        </p:txBody>
      </p:sp>
      <p:cxnSp>
        <p:nvCxnSpPr>
          <p:cNvPr id="37" name="Straight Arrow Connector 36">
            <a:extLst>
              <a:ext uri="{FF2B5EF4-FFF2-40B4-BE49-F238E27FC236}">
                <a16:creationId xmlns:a16="http://schemas.microsoft.com/office/drawing/2014/main" id="{84CD4C56-9011-4A2F-ADBD-AB473AA1F304}"/>
              </a:ext>
            </a:extLst>
          </p:cNvPr>
          <p:cNvCxnSpPr>
            <a:cxnSpLocks/>
          </p:cNvCxnSpPr>
          <p:nvPr/>
        </p:nvCxnSpPr>
        <p:spPr>
          <a:xfrm>
            <a:off x="3818513" y="3924169"/>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F930695-8C49-40B3-BE70-93F032F6E8C0}"/>
              </a:ext>
            </a:extLst>
          </p:cNvPr>
          <p:cNvCxnSpPr>
            <a:cxnSpLocks/>
          </p:cNvCxnSpPr>
          <p:nvPr/>
        </p:nvCxnSpPr>
        <p:spPr>
          <a:xfrm>
            <a:off x="3413616" y="4473497"/>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736121C-26DD-4267-B895-1CD0E3D573F1}"/>
              </a:ext>
            </a:extLst>
          </p:cNvPr>
          <p:cNvCxnSpPr>
            <a:cxnSpLocks/>
          </p:cNvCxnSpPr>
          <p:nvPr/>
        </p:nvCxnSpPr>
        <p:spPr>
          <a:xfrm>
            <a:off x="1853263" y="3609641"/>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53955AD-8C68-4596-BE44-E552F5B7E9CB}"/>
              </a:ext>
            </a:extLst>
          </p:cNvPr>
          <p:cNvCxnSpPr>
            <a:cxnSpLocks/>
          </p:cNvCxnSpPr>
          <p:nvPr/>
        </p:nvCxnSpPr>
        <p:spPr>
          <a:xfrm>
            <a:off x="6208700" y="4263639"/>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D99078-E4A9-4CC4-A9C9-6B1B1172520E}"/>
              </a:ext>
            </a:extLst>
          </p:cNvPr>
          <p:cNvCxnSpPr>
            <a:cxnSpLocks/>
          </p:cNvCxnSpPr>
          <p:nvPr/>
        </p:nvCxnSpPr>
        <p:spPr>
          <a:xfrm>
            <a:off x="3599574" y="2553972"/>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0C99F0-6369-4B4D-A51B-C7E7293F1321}"/>
              </a:ext>
            </a:extLst>
          </p:cNvPr>
          <p:cNvSpPr txBox="1"/>
          <p:nvPr/>
        </p:nvSpPr>
        <p:spPr>
          <a:xfrm>
            <a:off x="5984523" y="2298108"/>
            <a:ext cx="1783832" cy="307777"/>
          </a:xfrm>
          <a:prstGeom prst="rect">
            <a:avLst/>
          </a:prstGeom>
          <a:noFill/>
        </p:spPr>
        <p:txBody>
          <a:bodyPr wrap="square" rtlCol="0">
            <a:spAutoFit/>
          </a:bodyPr>
          <a:lstStyle/>
          <a:p>
            <a:r>
              <a:rPr lang="en-US" sz="1400" dirty="0"/>
              <a:t>Triglycerides</a:t>
            </a:r>
          </a:p>
        </p:txBody>
      </p:sp>
      <p:sp>
        <p:nvSpPr>
          <p:cNvPr id="43" name="TextBox 42">
            <a:extLst>
              <a:ext uri="{FF2B5EF4-FFF2-40B4-BE49-F238E27FC236}">
                <a16:creationId xmlns:a16="http://schemas.microsoft.com/office/drawing/2014/main" id="{9B2DF9BA-3D40-488B-AF8B-28F6CE1B0930}"/>
              </a:ext>
            </a:extLst>
          </p:cNvPr>
          <p:cNvSpPr txBox="1"/>
          <p:nvPr/>
        </p:nvSpPr>
        <p:spPr>
          <a:xfrm>
            <a:off x="3758575" y="4186557"/>
            <a:ext cx="1783832" cy="307777"/>
          </a:xfrm>
          <a:prstGeom prst="rect">
            <a:avLst/>
          </a:prstGeom>
          <a:noFill/>
        </p:spPr>
        <p:txBody>
          <a:bodyPr wrap="square" rtlCol="0">
            <a:spAutoFit/>
          </a:bodyPr>
          <a:lstStyle/>
          <a:p>
            <a:r>
              <a:rPr lang="en-US" sz="1400" dirty="0"/>
              <a:t>Low specificity</a:t>
            </a:r>
          </a:p>
        </p:txBody>
      </p:sp>
      <p:cxnSp>
        <p:nvCxnSpPr>
          <p:cNvPr id="44" name="Straight Arrow Connector 43">
            <a:extLst>
              <a:ext uri="{FF2B5EF4-FFF2-40B4-BE49-F238E27FC236}">
                <a16:creationId xmlns:a16="http://schemas.microsoft.com/office/drawing/2014/main" id="{FC4040E0-0E45-4931-8D79-60137B31CB19}"/>
              </a:ext>
            </a:extLst>
          </p:cNvPr>
          <p:cNvCxnSpPr>
            <a:cxnSpLocks/>
          </p:cNvCxnSpPr>
          <p:nvPr/>
        </p:nvCxnSpPr>
        <p:spPr>
          <a:xfrm>
            <a:off x="6422658" y="3942601"/>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78BEAE1-92AC-46BC-B632-0F6038B72EF7}"/>
              </a:ext>
            </a:extLst>
          </p:cNvPr>
          <p:cNvCxnSpPr>
            <a:cxnSpLocks/>
          </p:cNvCxnSpPr>
          <p:nvPr/>
        </p:nvCxnSpPr>
        <p:spPr>
          <a:xfrm>
            <a:off x="6667515" y="3622611"/>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26D516-6BAA-4ABF-A903-D521692A8CF8}"/>
              </a:ext>
            </a:extLst>
          </p:cNvPr>
          <p:cNvCxnSpPr>
            <a:cxnSpLocks/>
          </p:cNvCxnSpPr>
          <p:nvPr/>
        </p:nvCxnSpPr>
        <p:spPr>
          <a:xfrm>
            <a:off x="5607964" y="2217355"/>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EB33219-6AEF-4CF1-B4F1-4D5D28613E7B}"/>
              </a:ext>
            </a:extLst>
          </p:cNvPr>
          <p:cNvCxnSpPr>
            <a:cxnSpLocks/>
          </p:cNvCxnSpPr>
          <p:nvPr/>
        </p:nvCxnSpPr>
        <p:spPr>
          <a:xfrm>
            <a:off x="5911023" y="2609244"/>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014D527-E322-4537-8718-66AD80957315}"/>
              </a:ext>
            </a:extLst>
          </p:cNvPr>
          <p:cNvSpPr txBox="1"/>
          <p:nvPr/>
        </p:nvSpPr>
        <p:spPr>
          <a:xfrm>
            <a:off x="5744817" y="1924047"/>
            <a:ext cx="1783832" cy="307777"/>
          </a:xfrm>
          <a:prstGeom prst="rect">
            <a:avLst/>
          </a:prstGeom>
          <a:noFill/>
        </p:spPr>
        <p:txBody>
          <a:bodyPr wrap="square" rtlCol="0">
            <a:spAutoFit/>
          </a:bodyPr>
          <a:lstStyle/>
          <a:p>
            <a:r>
              <a:rPr lang="en-US" sz="1400" dirty="0"/>
              <a:t>Cholesterol </a:t>
            </a:r>
          </a:p>
        </p:txBody>
      </p:sp>
      <p:sp>
        <p:nvSpPr>
          <p:cNvPr id="49" name="TextBox 48">
            <a:extLst>
              <a:ext uri="{FF2B5EF4-FFF2-40B4-BE49-F238E27FC236}">
                <a16:creationId xmlns:a16="http://schemas.microsoft.com/office/drawing/2014/main" id="{59DE8F84-09CA-4D91-88EB-CFB7A7DF9EE9}"/>
              </a:ext>
            </a:extLst>
          </p:cNvPr>
          <p:cNvSpPr txBox="1"/>
          <p:nvPr/>
        </p:nvSpPr>
        <p:spPr>
          <a:xfrm>
            <a:off x="6394730" y="3991428"/>
            <a:ext cx="1783832" cy="307777"/>
          </a:xfrm>
          <a:prstGeom prst="rect">
            <a:avLst/>
          </a:prstGeom>
          <a:noFill/>
        </p:spPr>
        <p:txBody>
          <a:bodyPr wrap="square" rtlCol="0">
            <a:spAutoFit/>
          </a:bodyPr>
          <a:lstStyle/>
          <a:p>
            <a:r>
              <a:rPr lang="en-US" sz="1400" dirty="0"/>
              <a:t>Immunoassay</a:t>
            </a:r>
          </a:p>
        </p:txBody>
      </p:sp>
      <p:sp>
        <p:nvSpPr>
          <p:cNvPr id="50" name="TextBox 49">
            <a:extLst>
              <a:ext uri="{FF2B5EF4-FFF2-40B4-BE49-F238E27FC236}">
                <a16:creationId xmlns:a16="http://schemas.microsoft.com/office/drawing/2014/main" id="{948FB2D5-83E7-4E47-BD50-ED7AD079AEDF}"/>
              </a:ext>
            </a:extLst>
          </p:cNvPr>
          <p:cNvSpPr txBox="1"/>
          <p:nvPr/>
        </p:nvSpPr>
        <p:spPr>
          <a:xfrm>
            <a:off x="5854222" y="3275790"/>
            <a:ext cx="2416466" cy="307777"/>
          </a:xfrm>
          <a:prstGeom prst="rect">
            <a:avLst/>
          </a:prstGeom>
          <a:noFill/>
        </p:spPr>
        <p:txBody>
          <a:bodyPr wrap="square" rtlCol="0">
            <a:spAutoFit/>
          </a:bodyPr>
          <a:lstStyle/>
          <a:p>
            <a:r>
              <a:rPr lang="en-US" sz="1400" dirty="0"/>
              <a:t>Ion Exchange Chromatography</a:t>
            </a:r>
          </a:p>
        </p:txBody>
      </p:sp>
      <p:sp>
        <p:nvSpPr>
          <p:cNvPr id="51" name="TextBox 50">
            <a:extLst>
              <a:ext uri="{FF2B5EF4-FFF2-40B4-BE49-F238E27FC236}">
                <a16:creationId xmlns:a16="http://schemas.microsoft.com/office/drawing/2014/main" id="{D7BB5DCC-3988-48F7-A5F6-A37E688245DB}"/>
              </a:ext>
            </a:extLst>
          </p:cNvPr>
          <p:cNvSpPr txBox="1"/>
          <p:nvPr/>
        </p:nvSpPr>
        <p:spPr>
          <a:xfrm>
            <a:off x="5911023" y="3619876"/>
            <a:ext cx="2302865" cy="307777"/>
          </a:xfrm>
          <a:prstGeom prst="rect">
            <a:avLst/>
          </a:prstGeom>
          <a:noFill/>
        </p:spPr>
        <p:txBody>
          <a:bodyPr wrap="square" rtlCol="0">
            <a:spAutoFit/>
          </a:bodyPr>
          <a:lstStyle/>
          <a:p>
            <a:r>
              <a:rPr lang="en-US" sz="1400" dirty="0"/>
              <a:t>Capillary electrophoresis</a:t>
            </a:r>
          </a:p>
        </p:txBody>
      </p:sp>
      <p:sp>
        <p:nvSpPr>
          <p:cNvPr id="52" name="TextBox 51">
            <a:extLst>
              <a:ext uri="{FF2B5EF4-FFF2-40B4-BE49-F238E27FC236}">
                <a16:creationId xmlns:a16="http://schemas.microsoft.com/office/drawing/2014/main" id="{49AAD14E-CB42-487A-8FA7-E73888457686}"/>
              </a:ext>
            </a:extLst>
          </p:cNvPr>
          <p:cNvSpPr txBox="1"/>
          <p:nvPr/>
        </p:nvSpPr>
        <p:spPr>
          <a:xfrm>
            <a:off x="3943039" y="3634824"/>
            <a:ext cx="1783832" cy="307777"/>
          </a:xfrm>
          <a:prstGeom prst="rect">
            <a:avLst/>
          </a:prstGeom>
          <a:noFill/>
        </p:spPr>
        <p:txBody>
          <a:bodyPr wrap="square" rtlCol="0">
            <a:spAutoFit/>
          </a:bodyPr>
          <a:lstStyle/>
          <a:p>
            <a:r>
              <a:rPr lang="en-US" sz="1400" dirty="0"/>
              <a:t>Fluctuations</a:t>
            </a:r>
          </a:p>
        </p:txBody>
      </p:sp>
      <p:cxnSp>
        <p:nvCxnSpPr>
          <p:cNvPr id="53" name="Straight Arrow Connector 52">
            <a:extLst>
              <a:ext uri="{FF2B5EF4-FFF2-40B4-BE49-F238E27FC236}">
                <a16:creationId xmlns:a16="http://schemas.microsoft.com/office/drawing/2014/main" id="{0D593B54-891D-47CB-9B6F-A6B194BF9F99}"/>
              </a:ext>
            </a:extLst>
          </p:cNvPr>
          <p:cNvCxnSpPr>
            <a:cxnSpLocks/>
          </p:cNvCxnSpPr>
          <p:nvPr/>
        </p:nvCxnSpPr>
        <p:spPr>
          <a:xfrm>
            <a:off x="931509" y="4901918"/>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7C7BA56-AAB1-4472-B63E-95BB8F76656F}"/>
              </a:ext>
            </a:extLst>
          </p:cNvPr>
          <p:cNvSpPr txBox="1"/>
          <p:nvPr/>
        </p:nvSpPr>
        <p:spPr>
          <a:xfrm>
            <a:off x="1729580" y="4190335"/>
            <a:ext cx="1973814" cy="307777"/>
          </a:xfrm>
          <a:prstGeom prst="rect">
            <a:avLst/>
          </a:prstGeom>
          <a:noFill/>
        </p:spPr>
        <p:txBody>
          <a:bodyPr wrap="square" rtlCol="0">
            <a:spAutoFit/>
          </a:bodyPr>
          <a:lstStyle/>
          <a:p>
            <a:r>
              <a:rPr lang="en-US" sz="1400" dirty="0"/>
              <a:t>Anemia</a:t>
            </a:r>
          </a:p>
        </p:txBody>
      </p:sp>
      <p:sp>
        <p:nvSpPr>
          <p:cNvPr id="55" name="TextBox 54">
            <a:extLst>
              <a:ext uri="{FF2B5EF4-FFF2-40B4-BE49-F238E27FC236}">
                <a16:creationId xmlns:a16="http://schemas.microsoft.com/office/drawing/2014/main" id="{2BE4561B-30A0-4B23-8F4A-64766681BAF1}"/>
              </a:ext>
            </a:extLst>
          </p:cNvPr>
          <p:cNvSpPr txBox="1"/>
          <p:nvPr/>
        </p:nvSpPr>
        <p:spPr>
          <a:xfrm>
            <a:off x="5979814" y="4395512"/>
            <a:ext cx="1973814" cy="307777"/>
          </a:xfrm>
          <a:prstGeom prst="rect">
            <a:avLst/>
          </a:prstGeom>
          <a:noFill/>
        </p:spPr>
        <p:txBody>
          <a:bodyPr wrap="square" rtlCol="0">
            <a:spAutoFit/>
          </a:bodyPr>
          <a:lstStyle/>
          <a:p>
            <a:r>
              <a:rPr lang="en-US" sz="1400" dirty="0"/>
              <a:t>Enzymatic assay</a:t>
            </a:r>
          </a:p>
        </p:txBody>
      </p:sp>
      <p:sp>
        <p:nvSpPr>
          <p:cNvPr id="56" name="TextBox 55">
            <a:extLst>
              <a:ext uri="{FF2B5EF4-FFF2-40B4-BE49-F238E27FC236}">
                <a16:creationId xmlns:a16="http://schemas.microsoft.com/office/drawing/2014/main" id="{3DE7137A-C173-457B-85E9-AB3F802D3E78}"/>
              </a:ext>
            </a:extLst>
          </p:cNvPr>
          <p:cNvSpPr txBox="1"/>
          <p:nvPr/>
        </p:nvSpPr>
        <p:spPr>
          <a:xfrm>
            <a:off x="5357488" y="4776037"/>
            <a:ext cx="1973814" cy="307777"/>
          </a:xfrm>
          <a:prstGeom prst="rect">
            <a:avLst/>
          </a:prstGeom>
          <a:noFill/>
        </p:spPr>
        <p:txBody>
          <a:bodyPr wrap="square" rtlCol="0">
            <a:spAutoFit/>
          </a:bodyPr>
          <a:lstStyle/>
          <a:p>
            <a:r>
              <a:rPr lang="en-US" sz="1400" dirty="0"/>
              <a:t>Affinity chromatography</a:t>
            </a:r>
          </a:p>
        </p:txBody>
      </p:sp>
      <p:cxnSp>
        <p:nvCxnSpPr>
          <p:cNvPr id="57" name="Straight Arrow Connector 56">
            <a:extLst>
              <a:ext uri="{FF2B5EF4-FFF2-40B4-BE49-F238E27FC236}">
                <a16:creationId xmlns:a16="http://schemas.microsoft.com/office/drawing/2014/main" id="{7D6145A5-7709-4A55-9C48-95834BFD46E9}"/>
              </a:ext>
            </a:extLst>
          </p:cNvPr>
          <p:cNvCxnSpPr>
            <a:cxnSpLocks/>
          </p:cNvCxnSpPr>
          <p:nvPr/>
        </p:nvCxnSpPr>
        <p:spPr>
          <a:xfrm>
            <a:off x="5898027" y="4685350"/>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D52652F-1026-4D2D-A8C1-80E3B8B911AC}"/>
              </a:ext>
            </a:extLst>
          </p:cNvPr>
          <p:cNvCxnSpPr>
            <a:cxnSpLocks/>
          </p:cNvCxnSpPr>
          <p:nvPr/>
        </p:nvCxnSpPr>
        <p:spPr>
          <a:xfrm>
            <a:off x="5653170" y="5068524"/>
            <a:ext cx="15389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2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Suggestions for Improving this Measure (PDSA)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011285"/>
            <a:ext cx="10583597" cy="5093702"/>
          </a:xfrm>
          <a:prstGeom prst="rect">
            <a:avLst/>
          </a:prstGeom>
          <a:noFill/>
          <a:ln>
            <a:noFill/>
          </a:ln>
        </p:spPr>
        <p:txBody>
          <a:bodyPr wrap="square" rtlCol="0">
            <a:spAutoFit/>
          </a:bodyPr>
          <a:lstStyle/>
          <a:p>
            <a:pPr>
              <a:spcAft>
                <a:spcPts val="600"/>
              </a:spcAft>
            </a:pPr>
            <a:r>
              <a:rPr lang="en-US" sz="2000" b="1" dirty="0">
                <a:latin typeface="Times New Roman" panose="02020603050405020304" pitchFamily="18" charset="0"/>
                <a:cs typeface="Times New Roman" panose="02020603050405020304" pitchFamily="18" charset="0"/>
              </a:rPr>
              <a:t>Community Education, Action, Outreach and Screening Program</a:t>
            </a:r>
          </a:p>
          <a:p>
            <a:pPr>
              <a:spcBef>
                <a:spcPts val="600"/>
              </a:spcBef>
            </a:pPr>
            <a:r>
              <a:rPr lang="en-US" sz="2000" dirty="0">
                <a:latin typeface="Times New Roman" panose="02020603050405020304" pitchFamily="18" charset="0"/>
                <a:cs typeface="Times New Roman" panose="02020603050405020304" pitchFamily="18" charset="0"/>
              </a:rPr>
              <a:t>PLAN: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Incorporate diabetes management education in secondary school education.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 HbA1c screening with final high school vaccinations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Community screenings, education, action and outreach programs</a:t>
            </a:r>
          </a:p>
          <a:p>
            <a:pPr>
              <a:spcBef>
                <a:spcPts val="600"/>
              </a:spcBef>
            </a:pPr>
            <a:r>
              <a:rPr lang="en-US" sz="2000" dirty="0">
                <a:latin typeface="Times New Roman" panose="02020603050405020304" pitchFamily="18" charset="0"/>
                <a:cs typeface="Times New Roman" panose="02020603050405020304" pitchFamily="18" charset="0"/>
              </a:rPr>
              <a:t>DO: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Pass state and/or federal legislature, IRB approval, if necessary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Partner with pharmacies to offer discount or subsidized screenings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 local community education and action groups</a:t>
            </a:r>
          </a:p>
          <a:p>
            <a:pPr>
              <a:spcBef>
                <a:spcPts val="600"/>
              </a:spcBef>
            </a:pPr>
            <a:r>
              <a:rPr lang="en-US" sz="2000" dirty="0">
                <a:latin typeface="Times New Roman" panose="02020603050405020304" pitchFamily="18" charset="0"/>
                <a:cs typeface="Times New Roman" panose="02020603050405020304" pitchFamily="18" charset="0"/>
              </a:rPr>
              <a:t>STUDY: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Population and public health studies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Program effectiveness evaluations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Program/cost benefit analysis</a:t>
            </a:r>
          </a:p>
          <a:p>
            <a:pPr>
              <a:spcBef>
                <a:spcPts val="600"/>
              </a:spcBef>
            </a:pPr>
            <a:r>
              <a:rPr lang="en-US" sz="2000" dirty="0">
                <a:latin typeface="Times New Roman" panose="02020603050405020304" pitchFamily="18" charset="0"/>
                <a:cs typeface="Times New Roman" panose="02020603050405020304" pitchFamily="18" charset="0"/>
              </a:rPr>
              <a:t>ACT: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Process improvement evaluated from studies</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98098428-46E2-D04B-AFBD-E1C0FE703A6F}"/>
              </a:ext>
            </a:extLst>
          </p:cNvPr>
          <p:cNvPicPr>
            <a:picLocks noChangeAspect="1"/>
          </p:cNvPicPr>
          <p:nvPr/>
        </p:nvPicPr>
        <p:blipFill>
          <a:blip r:embed="rId4"/>
          <a:stretch>
            <a:fillRect/>
          </a:stretch>
        </p:blipFill>
        <p:spPr>
          <a:xfrm>
            <a:off x="6963523" y="3843197"/>
            <a:ext cx="3937000" cy="2654300"/>
          </a:xfrm>
          <a:prstGeom prst="rect">
            <a:avLst/>
          </a:prstGeom>
        </p:spPr>
      </p:pic>
    </p:spTree>
    <p:extLst>
      <p:ext uri="{BB962C8B-B14F-4D97-AF65-F5344CB8AC3E}">
        <p14:creationId xmlns:p14="http://schemas.microsoft.com/office/powerpoint/2010/main" val="200172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latin typeface="Times New Roman" panose="02020603050405020304" pitchFamily="18" charset="0"/>
                <a:cs typeface="Times New Roman" panose="02020603050405020304" pitchFamily="18" charset="0"/>
              </a:rPr>
              <a:t>Community Education, Action, Outreach and Screening Program (Continued)</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71012" y="1092446"/>
            <a:ext cx="10583597" cy="560153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More Details:</a:t>
            </a:r>
          </a:p>
          <a:p>
            <a:pPr marL="342900" indent="-342900">
              <a:spcBef>
                <a:spcPts val="6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Simple, personalized result print-outs, also available in phone app</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Graph value vs. normal range</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Flags personal risk factors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Says when to be screened next</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Informs if is any further action needed: </a:t>
            </a:r>
          </a:p>
          <a:p>
            <a:pPr marL="1257300" lvl="2"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Suggestions for community resources</a:t>
            </a:r>
          </a:p>
          <a:p>
            <a:pPr marL="17145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Walking groups (with prizes)</a:t>
            </a:r>
          </a:p>
          <a:p>
            <a:pPr marL="17145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Nutritional and cooking classes</a:t>
            </a:r>
          </a:p>
          <a:p>
            <a:pPr marL="17145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Group support classes</a:t>
            </a:r>
          </a:p>
          <a:p>
            <a:pPr marL="1714500" lvl="3"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Affordable psychiatric resources</a:t>
            </a:r>
          </a:p>
          <a:p>
            <a:pPr marL="1714500" lvl="3" indent="-342900">
              <a:spcAft>
                <a:spcPts val="12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Smoking cession programs</a:t>
            </a:r>
          </a:p>
          <a:p>
            <a:r>
              <a:rPr lang="en-US" sz="2400" dirty="0">
                <a:latin typeface="Times New Roman" panose="02020603050405020304" pitchFamily="18" charset="0"/>
                <a:cs typeface="Times New Roman" panose="02020603050405020304" pitchFamily="18" charset="0"/>
              </a:rPr>
              <a:t>Measure Success:</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Analyze data collected with screenings (including HbA1c for populations)</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Participation in Programs</a:t>
            </a:r>
          </a:p>
          <a:p>
            <a:pPr marL="342900" indent="-342900">
              <a:spcBef>
                <a:spcPts val="3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Surveys from program participants</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4"/>
          <a:stretch>
            <a:fillRect/>
          </a:stretch>
        </p:blipFill>
        <p:spPr>
          <a:xfrm>
            <a:off x="8351302" y="1235476"/>
            <a:ext cx="3124636" cy="3581900"/>
          </a:xfrm>
          <a:prstGeom prst="rect">
            <a:avLst/>
          </a:prstGeom>
        </p:spPr>
      </p:pic>
    </p:spTree>
    <p:extLst>
      <p:ext uri="{BB962C8B-B14F-4D97-AF65-F5344CB8AC3E}">
        <p14:creationId xmlns:p14="http://schemas.microsoft.com/office/powerpoint/2010/main" val="2040519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33297</TotalTime>
  <Words>2451</Words>
  <Application>Microsoft Macintosh PowerPoint</Application>
  <PresentationFormat>Widescreen</PresentationFormat>
  <Paragraphs>346</Paragraphs>
  <Slides>21</Slides>
  <Notes>16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Donut Give 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epigenomic role of ascorbate in pre-diabetic progression and diabetic complications</dc:title>
  <dc:creator>Gaofeng Wang</dc:creator>
  <cp:lastModifiedBy>DAVID W SANT</cp:lastModifiedBy>
  <cp:revision>310</cp:revision>
  <cp:lastPrinted>2018-07-16T14:47:52Z</cp:lastPrinted>
  <dcterms:created xsi:type="dcterms:W3CDTF">2016-11-14T14:15:14Z</dcterms:created>
  <dcterms:modified xsi:type="dcterms:W3CDTF">2019-04-24T01:01:19Z</dcterms:modified>
</cp:coreProperties>
</file>